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6017D8D-E6F7-4B56-89F3-5C9273AE8C7F}" type="datetimeFigureOut">
              <a:rPr lang="en-US" smtClean="0"/>
              <a:t>8/13/2014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A0D7EC-111C-403E-96A2-38F2503801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A0D7EC-111C-403E-96A2-38F2503801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A0D7EC-111C-403E-96A2-38F2503801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A0D7EC-111C-403E-96A2-38F2503801C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A0D7EC-111C-403E-96A2-38F2503801C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A0D7EC-111C-403E-96A2-38F2503801C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A0D7EC-111C-403E-96A2-38F2503801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A0D7EC-111C-403E-96A2-38F2503801C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017D8D-E6F7-4B56-89F3-5C9273AE8C7F}" type="datetimeFigureOut">
              <a:rPr lang="en-US" smtClean="0"/>
              <a:t>8/13/2014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A0D7EC-111C-403E-96A2-38F2503801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6017D8D-E6F7-4B56-89F3-5C9273AE8C7F}" type="datetimeFigureOut">
              <a:rPr lang="en-US" smtClean="0"/>
              <a:t>8/13/2014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A0D7EC-111C-403E-96A2-38F2503801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6017D8D-E6F7-4B56-89F3-5C9273AE8C7F}" type="datetimeFigureOut">
              <a:rPr lang="en-US" smtClean="0"/>
              <a:t>8/13/2014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A0D7EC-111C-403E-96A2-38F2503801C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017D8D-E6F7-4B56-89F3-5C9273AE8C7F}" type="datetimeFigureOut">
              <a:rPr lang="en-US" smtClean="0"/>
              <a:t>8/13/2014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A0D7EC-111C-403E-96A2-38F2503801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90600"/>
            <a:ext cx="8229600" cy="4401205"/>
          </a:xfrm>
          <a:prstGeom prst="rect">
            <a:avLst/>
          </a:prstGeom>
          <a:noFill/>
        </p:spPr>
        <p:txBody>
          <a:bodyPr wrap="square" rtlCol="0">
            <a:spAutoFit/>
          </a:bodyPr>
          <a:lstStyle/>
          <a:p>
            <a:pPr algn="ctr"/>
            <a:r>
              <a:rPr lang="en-US" sz="3200" b="1" dirty="0" smtClean="0">
                <a:latin typeface="Baskerville Old Face" panose="02020602080505020303" pitchFamily="18" charset="0"/>
              </a:rPr>
              <a:t>Personal Development</a:t>
            </a:r>
          </a:p>
          <a:p>
            <a:pPr algn="ctr"/>
            <a:r>
              <a:rPr lang="en-US" sz="2400" b="1" dirty="0" smtClean="0">
                <a:latin typeface="Baskerville Old Face" panose="02020602080505020303" pitchFamily="18" charset="0"/>
              </a:rPr>
              <a:t>6</a:t>
            </a:r>
            <a:r>
              <a:rPr lang="en-US" sz="2400" b="1" baseline="30000" dirty="0" smtClean="0">
                <a:latin typeface="Baskerville Old Face" panose="02020602080505020303" pitchFamily="18" charset="0"/>
              </a:rPr>
              <a:t>th</a:t>
            </a:r>
            <a:r>
              <a:rPr lang="en-US" sz="2400" b="1" dirty="0" smtClean="0">
                <a:latin typeface="Baskerville Old Face" panose="02020602080505020303" pitchFamily="18" charset="0"/>
              </a:rPr>
              <a:t> Grade FACS</a:t>
            </a:r>
          </a:p>
          <a:p>
            <a:r>
              <a:rPr lang="en-US" sz="2400" b="1" u="sng" dirty="0" err="1" smtClean="0">
                <a:latin typeface="Baskerville Old Face" panose="02020602080505020303" pitchFamily="18" charset="0"/>
              </a:rPr>
              <a:t>Bellwork</a:t>
            </a:r>
            <a:r>
              <a:rPr lang="en-US" sz="2400" b="1" u="sng" dirty="0" smtClean="0">
                <a:latin typeface="Baskerville Old Face" panose="02020602080505020303" pitchFamily="18" charset="0"/>
              </a:rPr>
              <a:t>: </a:t>
            </a:r>
            <a:r>
              <a:rPr lang="en-US" sz="2400" dirty="0" smtClean="0">
                <a:latin typeface="Baskerville Old Face" panose="02020602080505020303" pitchFamily="18" charset="0"/>
              </a:rPr>
              <a:t>Write me a paragraph introducing yourself to me.  What did you do this summer?  What are your hobbies? How many kids in your family? What are you excited for Middle School?</a:t>
            </a:r>
            <a:endParaRPr lang="en-US" sz="2400" b="1" u="sng" dirty="0" smtClean="0">
              <a:latin typeface="Baskerville Old Face" panose="02020602080505020303" pitchFamily="18" charset="0"/>
            </a:endParaRPr>
          </a:p>
          <a:p>
            <a:r>
              <a:rPr lang="en-US" sz="2400" b="1" u="sng" dirty="0" smtClean="0">
                <a:latin typeface="Baskerville Old Face" panose="02020602080505020303" pitchFamily="18" charset="0"/>
              </a:rPr>
              <a:t>Objective:</a:t>
            </a:r>
            <a:r>
              <a:rPr lang="en-US" sz="2400" dirty="0" smtClean="0">
                <a:latin typeface="Baskerville Old Face" panose="02020602080505020303" pitchFamily="18" charset="0"/>
              </a:rPr>
              <a:t> Understand expectations for the FACS classroom.</a:t>
            </a:r>
            <a:endParaRPr lang="en-US" sz="2400" b="1" u="sng" dirty="0" smtClean="0">
              <a:latin typeface="Baskerville Old Face" panose="02020602080505020303" pitchFamily="18" charset="0"/>
            </a:endParaRPr>
          </a:p>
          <a:p>
            <a:r>
              <a:rPr lang="en-US" sz="2400" b="1" u="sng" dirty="0" smtClean="0">
                <a:latin typeface="Baskerville Old Face" panose="02020602080505020303" pitchFamily="18" charset="0"/>
              </a:rPr>
              <a:t>CW: </a:t>
            </a:r>
            <a:r>
              <a:rPr lang="en-US" sz="2400" dirty="0" smtClean="0">
                <a:latin typeface="Baskerville Old Face" panose="02020602080505020303" pitchFamily="18" charset="0"/>
              </a:rPr>
              <a:t>Syllabus, Rules and expectations, Find someone who has and introducing yourself.</a:t>
            </a:r>
          </a:p>
          <a:p>
            <a:r>
              <a:rPr lang="en-US" sz="2400" b="1" u="sng" dirty="0" smtClean="0">
                <a:latin typeface="Baskerville Old Face" panose="02020602080505020303" pitchFamily="18" charset="0"/>
              </a:rPr>
              <a:t>HW: </a:t>
            </a:r>
            <a:r>
              <a:rPr lang="en-US" sz="2400" dirty="0" smtClean="0">
                <a:latin typeface="Baskerville Old Face" panose="02020602080505020303" pitchFamily="18" charset="0"/>
              </a:rPr>
              <a:t>Share your syllabus with your parents!</a:t>
            </a:r>
            <a:endParaRPr lang="en-US" sz="2400" b="1" u="sng" dirty="0" smtClean="0">
              <a:latin typeface="Baskerville Old Face" panose="02020602080505020303" pitchFamily="18" charset="0"/>
            </a:endParaRPr>
          </a:p>
          <a:p>
            <a:endParaRPr lang="en-US" sz="3200" b="1" u="sng" dirty="0">
              <a:latin typeface="Baskerville Old Face" panose="02020602080505020303" pitchFamily="18" charset="0"/>
            </a:endParaRPr>
          </a:p>
        </p:txBody>
      </p:sp>
    </p:spTree>
    <p:extLst>
      <p:ext uri="{BB962C8B-B14F-4D97-AF65-F5344CB8AC3E}">
        <p14:creationId xmlns:p14="http://schemas.microsoft.com/office/powerpoint/2010/main" val="4106494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What kitchen tools do you use the most in your own kitchen? Give me your top five used kitchen tools.</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Finish Kitchen Safari, Kitchen rules and procedures.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Make sure your fabric is here!</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a:bodyPr>
          <a:lstStyle/>
          <a:p>
            <a:pPr algn="ctr"/>
            <a:r>
              <a:rPr lang="en-US" sz="3200" dirty="0">
                <a:effectLst/>
                <a:latin typeface="Baskerville Old Face" panose="02020602080505020303" pitchFamily="18" charset="0"/>
              </a:rPr>
              <a:t>Foods Unit</a:t>
            </a:r>
            <a:br>
              <a:rPr lang="en-US" sz="3200" dirty="0">
                <a:effectLst/>
                <a:latin typeface="Baskerville Old Face" panose="02020602080505020303" pitchFamily="18" charset="0"/>
              </a:rPr>
            </a:br>
            <a:r>
              <a:rPr lang="en-US" sz="3200" dirty="0">
                <a:effectLst/>
                <a:latin typeface="Baskerville Old Face" panose="02020602080505020303" pitchFamily="18" charset="0"/>
              </a:rPr>
              <a:t>6th Grade FACS –Day </a:t>
            </a:r>
            <a:r>
              <a:rPr lang="en-US" sz="3200" dirty="0" smtClean="0">
                <a:effectLst/>
                <a:latin typeface="Baskerville Old Face" panose="02020602080505020303" pitchFamily="18" charset="0"/>
              </a:rPr>
              <a:t>2</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79770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What do you think are the three most common accidents that take place while working in the kitchen?</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Identify safety and sanitation procedures while working in the kitchen. </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Ch. 14 working in the kitchen worksheet.</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2800" dirty="0">
                <a:effectLst/>
                <a:latin typeface="Baskerville Old Face" panose="02020602080505020303" pitchFamily="18" charset="0"/>
              </a:rPr>
              <a:t>Foods Unit</a:t>
            </a:r>
            <a:br>
              <a:rPr lang="en-US" sz="2800" dirty="0">
                <a:effectLst/>
                <a:latin typeface="Baskerville Old Face" panose="02020602080505020303" pitchFamily="18" charset="0"/>
              </a:rPr>
            </a:br>
            <a:r>
              <a:rPr lang="en-US" sz="2800" dirty="0">
                <a:effectLst/>
                <a:latin typeface="Baskerville Old Face" panose="02020602080505020303" pitchFamily="18" charset="0"/>
              </a:rPr>
              <a:t>6th Grade FACS –Day </a:t>
            </a:r>
            <a:r>
              <a:rPr lang="en-US" sz="2800" dirty="0" smtClean="0">
                <a:effectLst/>
                <a:latin typeface="Baskerville Old Face" panose="02020602080505020303" pitchFamily="18" charset="0"/>
              </a:rPr>
              <a:t>3</a:t>
            </a:r>
            <a:endParaRPr lang="en-US" sz="2800" dirty="0">
              <a:effectLst/>
              <a:latin typeface="Baskerville Old Face" panose="02020602080505020303" pitchFamily="18" charset="0"/>
            </a:endParaRPr>
          </a:p>
        </p:txBody>
      </p:sp>
    </p:spTree>
    <p:extLst>
      <p:ext uri="{BB962C8B-B14F-4D97-AF65-F5344CB8AC3E}">
        <p14:creationId xmlns:p14="http://schemas.microsoft.com/office/powerpoint/2010/main" val="67034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How do you measure milk?  How do you measure sugar?</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Demonstrate proper measuring techniques.</a:t>
            </a:r>
          </a:p>
          <a:p>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Measuring power point and measuring lab.</a:t>
            </a:r>
          </a:p>
          <a:p>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2800" dirty="0">
                <a:effectLst/>
                <a:latin typeface="Baskerville Old Face" panose="02020602080505020303" pitchFamily="18" charset="0"/>
              </a:rPr>
              <a:t>Foods Unit</a:t>
            </a:r>
            <a:br>
              <a:rPr lang="en-US" sz="2800" dirty="0">
                <a:effectLst/>
                <a:latin typeface="Baskerville Old Face" panose="02020602080505020303" pitchFamily="18" charset="0"/>
              </a:rPr>
            </a:br>
            <a:r>
              <a:rPr lang="en-US" sz="2800" dirty="0">
                <a:effectLst/>
                <a:latin typeface="Baskerville Old Face" panose="02020602080505020303" pitchFamily="18" charset="0"/>
              </a:rPr>
              <a:t>6th Grade FACS –Day </a:t>
            </a:r>
            <a:r>
              <a:rPr lang="en-US" sz="2800" dirty="0" smtClean="0">
                <a:effectLst/>
                <a:latin typeface="Baskerville Old Face" panose="02020602080505020303" pitchFamily="18" charset="0"/>
              </a:rPr>
              <a:t>4</a:t>
            </a:r>
            <a:endParaRPr lang="en-US" sz="2800" dirty="0">
              <a:effectLst/>
              <a:latin typeface="Baskerville Old Face" panose="02020602080505020303" pitchFamily="18" charset="0"/>
            </a:endParaRPr>
          </a:p>
        </p:txBody>
      </p:sp>
    </p:spTree>
    <p:extLst>
      <p:ext uri="{BB962C8B-B14F-4D97-AF65-F5344CB8AC3E}">
        <p14:creationId xmlns:p14="http://schemas.microsoft.com/office/powerpoint/2010/main" val="2896788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How do you measure water? How do you measure flour?</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 </a:t>
            </a:r>
            <a:r>
              <a:rPr lang="en-US" dirty="0" smtClean="0">
                <a:latin typeface="Baskerville Old Face" panose="02020602080505020303" pitchFamily="18" charset="0"/>
              </a:rPr>
              <a:t>Identify safety and sanitation procedures while working in the kitchen. </a:t>
            </a:r>
          </a:p>
          <a:p>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Kitchen safety vide and guide sheet, kitchen safety notes.</a:t>
            </a:r>
          </a:p>
          <a:p>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Foods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5</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7376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do you think would be the “5” must have tools to use in the kitchen?</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Be able to identify different kitchen tools and there uses.</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 </a:t>
            </a:r>
            <a:r>
              <a:rPr lang="en-US" dirty="0" smtClean="0">
                <a:latin typeface="Baskerville Old Face" panose="02020602080505020303" pitchFamily="18" charset="0"/>
              </a:rPr>
              <a:t>Kitchen tool power point, and kitchen tool bingo</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a:effectLst/>
                <a:latin typeface="Baskerville Old Face" panose="02020602080505020303" pitchFamily="18" charset="0"/>
              </a:rPr>
              <a:t>Foods Unit</a:t>
            </a:r>
            <a:br>
              <a:rPr lang="en-US" sz="3200" dirty="0">
                <a:effectLst/>
                <a:latin typeface="Baskerville Old Face" panose="02020602080505020303" pitchFamily="18" charset="0"/>
              </a:rPr>
            </a:br>
            <a:r>
              <a:rPr lang="en-US" sz="3200" dirty="0">
                <a:effectLst/>
                <a:latin typeface="Baskerville Old Face" panose="02020602080505020303" pitchFamily="18" charset="0"/>
              </a:rPr>
              <a:t>6th Grade FACS –Day </a:t>
            </a:r>
            <a:r>
              <a:rPr lang="en-US" sz="3200" dirty="0" smtClean="0">
                <a:effectLst/>
                <a:latin typeface="Baskerville Old Face" panose="02020602080505020303" pitchFamily="18" charset="0"/>
              </a:rPr>
              <a:t>6</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1604935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Why is it important to use a liquid measuring cup for liquid ingredients and a dry measuring cup for dry ingredients?</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 </a:t>
            </a:r>
            <a:r>
              <a:rPr lang="en-US" dirty="0" smtClean="0">
                <a:latin typeface="Baskerville Old Face" panose="02020602080505020303" pitchFamily="18" charset="0"/>
              </a:rPr>
              <a:t>Identify different kitchen tools and there uses. </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Equipment seek and find, and just tooling around.</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Worksheets if not complete in class.</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Foods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7</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72327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is the hardest thing that you have ever cooked by yourself?  What is the hardest thing that you have ever helped to make?</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Demonstrate proper measuring techniques.</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 </a:t>
            </a:r>
            <a:r>
              <a:rPr lang="en-US" dirty="0" smtClean="0">
                <a:latin typeface="Baskerville Old Face" panose="02020602080505020303" pitchFamily="18" charset="0"/>
              </a:rPr>
              <a:t>cooking demo and quiz, basic equipment, </a:t>
            </a:r>
            <a:r>
              <a:rPr lang="en-US" dirty="0" err="1" smtClean="0">
                <a:latin typeface="Baskerville Old Face" panose="02020602080505020303" pitchFamily="18" charset="0"/>
              </a:rPr>
              <a:t>sniker</a:t>
            </a:r>
            <a:r>
              <a:rPr lang="en-US" dirty="0" smtClean="0">
                <a:latin typeface="Baskerville Old Face" panose="02020602080505020303" pitchFamily="18" charset="0"/>
              </a:rPr>
              <a:t>- doodle recipe and how do you measure up.</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TEST next class-you have to pass it to be able to cook!</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4400" dirty="0">
                <a:effectLst/>
                <a:latin typeface="Baskerville Old Face" panose="02020602080505020303" pitchFamily="18" charset="0"/>
              </a:rPr>
              <a:t>Foods Unit</a:t>
            </a:r>
            <a:br>
              <a:rPr lang="en-US" sz="4400" dirty="0">
                <a:effectLst/>
                <a:latin typeface="Baskerville Old Face" panose="02020602080505020303" pitchFamily="18" charset="0"/>
              </a:rPr>
            </a:br>
            <a:r>
              <a:rPr lang="en-US" sz="4400" dirty="0">
                <a:effectLst/>
                <a:latin typeface="Baskerville Old Face" panose="02020602080505020303" pitchFamily="18" charset="0"/>
              </a:rPr>
              <a:t>6th Grade FACS –Day </a:t>
            </a:r>
            <a:r>
              <a:rPr lang="en-US" sz="4400" dirty="0" smtClean="0">
                <a:effectLst/>
                <a:latin typeface="Baskerville Old Face" panose="02020602080505020303" pitchFamily="18" charset="0"/>
              </a:rPr>
              <a:t>8</a:t>
            </a:r>
            <a:endParaRPr lang="en-US" sz="4400" dirty="0">
              <a:effectLst/>
              <a:latin typeface="Baskerville Old Face" panose="02020602080505020303" pitchFamily="18" charset="0"/>
            </a:endParaRPr>
          </a:p>
        </p:txBody>
      </p:sp>
    </p:spTree>
    <p:extLst>
      <p:ext uri="{BB962C8B-B14F-4D97-AF65-F5344CB8AC3E}">
        <p14:creationId xmlns:p14="http://schemas.microsoft.com/office/powerpoint/2010/main" val="2562129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Clear off your table and get out 3 pieces of blank paper.  Test today!</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Identify safety and sanitation procedures while working in the kitchen.</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Kitchen Safety and Sanitation Test, Plan labs.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All work must be turned in, no “0”s to cook!</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4000" dirty="0">
                <a:effectLst/>
                <a:latin typeface="Baskerville Old Face" panose="02020602080505020303" pitchFamily="18" charset="0"/>
              </a:rPr>
              <a:t>Foods Unit</a:t>
            </a:r>
            <a:br>
              <a:rPr lang="en-US" sz="4000" dirty="0">
                <a:effectLst/>
                <a:latin typeface="Baskerville Old Face" panose="02020602080505020303" pitchFamily="18" charset="0"/>
              </a:rPr>
            </a:br>
            <a:r>
              <a:rPr lang="en-US" sz="4000" dirty="0">
                <a:effectLst/>
                <a:latin typeface="Baskerville Old Face" panose="02020602080505020303" pitchFamily="18" charset="0"/>
              </a:rPr>
              <a:t>6th Grade FACS –Day </a:t>
            </a:r>
            <a:r>
              <a:rPr lang="en-US" sz="4000" dirty="0" smtClean="0">
                <a:effectLst/>
                <a:latin typeface="Baskerville Old Face" panose="02020602080505020303" pitchFamily="18" charset="0"/>
              </a:rPr>
              <a:t>9</a:t>
            </a:r>
            <a:endParaRPr lang="en-US" sz="4000" dirty="0">
              <a:effectLst/>
              <a:latin typeface="Baskerville Old Face" panose="02020602080505020303" pitchFamily="18" charset="0"/>
            </a:endParaRPr>
          </a:p>
        </p:txBody>
      </p:sp>
    </p:spTree>
    <p:extLst>
      <p:ext uri="{BB962C8B-B14F-4D97-AF65-F5344CB8AC3E}">
        <p14:creationId xmlns:p14="http://schemas.microsoft.com/office/powerpoint/2010/main" val="47158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What are your favorite two foods?  What are two foods you do not like?</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Copy Recipes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a:effectLst/>
                <a:latin typeface="Baskerville Old Face" panose="02020602080505020303" pitchFamily="18" charset="0"/>
              </a:rPr>
              <a:t>Foods Unit</a:t>
            </a:r>
            <a:br>
              <a:rPr lang="en-US" sz="3200" dirty="0">
                <a:effectLst/>
                <a:latin typeface="Baskerville Old Face" panose="02020602080505020303" pitchFamily="18" charset="0"/>
              </a:rPr>
            </a:br>
            <a:r>
              <a:rPr lang="en-US" sz="3200" dirty="0">
                <a:effectLst/>
                <a:latin typeface="Baskerville Old Face" panose="02020602080505020303" pitchFamily="18" charset="0"/>
              </a:rPr>
              <a:t>6th Grade FACS –Day </a:t>
            </a:r>
            <a:r>
              <a:rPr lang="en-US" sz="3200" dirty="0" smtClean="0">
                <a:effectLst/>
                <a:latin typeface="Baskerville Old Face" panose="02020602080505020303" pitchFamily="18" charset="0"/>
              </a:rPr>
              <a:t>10</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24238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recipe are you looking the most forward to making here in class?</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 </a:t>
            </a:r>
            <a:r>
              <a:rPr lang="en-US" dirty="0" smtClean="0">
                <a:latin typeface="Baskerville Old Face" panose="02020602080505020303" pitchFamily="18" charset="0"/>
              </a:rPr>
              <a:t>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Copy recipes and Lab Plans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 Make sure you have a pony tail if your hair is long enough to go up.</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Foods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11</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177881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smtClean="0">
                <a:latin typeface="Baskerville Old Face" panose="02020602080505020303" pitchFamily="18" charset="0"/>
              </a:rPr>
              <a:t>Bellwork</a:t>
            </a:r>
            <a:r>
              <a:rPr lang="en-US" b="1" u="sng" dirty="0">
                <a:latin typeface="Baskerville Old Face" panose="02020602080505020303" pitchFamily="18" charset="0"/>
              </a:rPr>
              <a:t>: </a:t>
            </a:r>
            <a:r>
              <a:rPr lang="en-US" dirty="0" smtClean="0">
                <a:latin typeface="Baskerville Old Face" panose="02020602080505020303" pitchFamily="18" charset="0"/>
              </a:rPr>
              <a:t>What was two of your favorite things about coming to the Middle School (think about your day yesterday) What was one of the worst parts or hardest parts of the Middle School?</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 </a:t>
            </a:r>
            <a:r>
              <a:rPr lang="en-US" dirty="0" smtClean="0">
                <a:latin typeface="Baskerville Old Face" panose="02020602080505020303" pitchFamily="18" charset="0"/>
              </a:rPr>
              <a:t>Create a collage identifying who you are.</a:t>
            </a:r>
            <a:endParaRPr lang="en-US" b="1" u="sng" dirty="0" smtClean="0">
              <a:latin typeface="Baskerville Old Face" panose="02020602080505020303" pitchFamily="18" charset="0"/>
            </a:endParaRPr>
          </a:p>
          <a:p>
            <a:r>
              <a:rPr lang="en-US" b="1" u="sng" dirty="0" smtClean="0">
                <a:latin typeface="Baskerville Old Face" panose="02020602080505020303" pitchFamily="18" charset="0"/>
              </a:rPr>
              <a:t>CW</a:t>
            </a:r>
            <a:r>
              <a:rPr lang="en-US" b="1" u="sng" dirty="0">
                <a:latin typeface="Baskerville Old Face" panose="02020602080505020303" pitchFamily="18" charset="0"/>
              </a:rPr>
              <a:t>: </a:t>
            </a:r>
            <a:r>
              <a:rPr lang="en-US" b="1" u="sng" dirty="0" smtClean="0">
                <a:latin typeface="Baskerville Old Face" panose="02020602080505020303" pitchFamily="18" charset="0"/>
              </a:rPr>
              <a:t> </a:t>
            </a:r>
            <a:r>
              <a:rPr lang="en-US" dirty="0" smtClean="0">
                <a:latin typeface="Baskerville Old Face" panose="02020602080505020303" pitchFamily="18" charset="0"/>
              </a:rPr>
              <a:t>Working on Special Me Collage</a:t>
            </a:r>
            <a:endParaRPr lang="en-US" b="1" u="sng" dirty="0" smtClean="0">
              <a:latin typeface="Baskerville Old Face" panose="02020602080505020303" pitchFamily="18" charset="0"/>
            </a:endParaRPr>
          </a:p>
          <a:p>
            <a:r>
              <a:rPr lang="en-US" b="1" u="sng" dirty="0" smtClean="0">
                <a:latin typeface="Baskerville Old Face" panose="02020602080505020303" pitchFamily="18" charset="0"/>
              </a:rPr>
              <a:t>HW: </a:t>
            </a:r>
            <a:r>
              <a:rPr lang="en-US" dirty="0" smtClean="0">
                <a:latin typeface="Baskerville Old Face" panose="02020602080505020303" pitchFamily="18" charset="0"/>
              </a:rPr>
              <a:t>Look for pictures or magazines to use in your collage.</a:t>
            </a:r>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latin typeface="Baskerville Old Face" panose="02020602080505020303" pitchFamily="18" charset="0"/>
              </a:rPr>
              <a:t>Personal </a:t>
            </a:r>
            <a:r>
              <a:rPr lang="en-US" sz="3100" dirty="0">
                <a:latin typeface="Baskerville Old Face" panose="02020602080505020303" pitchFamily="18" charset="0"/>
              </a:rPr>
              <a:t>Development</a:t>
            </a:r>
            <a:br>
              <a:rPr lang="en-US" sz="3100" dirty="0">
                <a:latin typeface="Baskerville Old Face" panose="02020602080505020303" pitchFamily="18" charset="0"/>
              </a:rPr>
            </a:br>
            <a:r>
              <a:rPr lang="en-US" sz="3100" dirty="0">
                <a:latin typeface="Baskerville Old Face" panose="02020602080505020303" pitchFamily="18" charset="0"/>
              </a:rPr>
              <a:t>6th Grade </a:t>
            </a:r>
            <a:r>
              <a:rPr lang="en-US" sz="3100" dirty="0" smtClean="0">
                <a:latin typeface="Baskerville Old Face" panose="02020602080505020303" pitchFamily="18" charset="0"/>
              </a:rPr>
              <a:t>FACS -Day2</a:t>
            </a:r>
            <a:r>
              <a:rPr lang="en-US" dirty="0"/>
              <a:t/>
            </a:r>
            <a:br>
              <a:rPr lang="en-US" dirty="0"/>
            </a:br>
            <a:endParaRPr lang="en-US" dirty="0"/>
          </a:p>
        </p:txBody>
      </p:sp>
    </p:spTree>
    <p:extLst>
      <p:ext uri="{BB962C8B-B14F-4D97-AF65-F5344CB8AC3E}">
        <p14:creationId xmlns:p14="http://schemas.microsoft.com/office/powerpoint/2010/main" val="2669640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Get out your Orange Julius recipe, one person hang the lab plan.</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 </a:t>
            </a:r>
            <a:r>
              <a:rPr lang="en-US" dirty="0" smtClean="0">
                <a:latin typeface="Baskerville Old Face" panose="02020602080505020303" pitchFamily="18" charset="0"/>
              </a:rPr>
              <a:t>Orange Julius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a:t>
            </a:r>
            <a:r>
              <a:rPr lang="en-US" dirty="0" smtClean="0">
                <a:latin typeface="Baskerville Old Face" panose="02020602080505020303" pitchFamily="18" charset="0"/>
              </a:rPr>
              <a:t> 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Foods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12</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310321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Get out your milk shake recipe and hang the lab plan.</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 </a:t>
            </a:r>
            <a:r>
              <a:rPr lang="en-US" dirty="0" smtClean="0">
                <a:latin typeface="Baskerville Old Face" panose="02020602080505020303" pitchFamily="18" charset="0"/>
              </a:rPr>
              <a:t>Milk Shakes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a:effectLst/>
                <a:latin typeface="Baskerville Old Face" panose="02020602080505020303" pitchFamily="18" charset="0"/>
              </a:rPr>
              <a:t>Foods Unit</a:t>
            </a:r>
            <a:br>
              <a:rPr lang="en-US" sz="3200" dirty="0">
                <a:effectLst/>
                <a:latin typeface="Baskerville Old Face" panose="02020602080505020303" pitchFamily="18" charset="0"/>
              </a:rPr>
            </a:br>
            <a:r>
              <a:rPr lang="en-US" sz="3200" dirty="0">
                <a:effectLst/>
                <a:latin typeface="Baskerville Old Face" panose="02020602080505020303" pitchFamily="18" charset="0"/>
              </a:rPr>
              <a:t>6th Grade FACS –Day </a:t>
            </a:r>
            <a:r>
              <a:rPr lang="en-US" sz="3200" dirty="0" smtClean="0">
                <a:effectLst/>
                <a:latin typeface="Baskerville Old Face" panose="02020602080505020303" pitchFamily="18" charset="0"/>
              </a:rPr>
              <a:t>13</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177763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First person look at your recipe and pre-heat your oven, get out recipes and lab plans.</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Mini Cheese Pizzas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4000" dirty="0">
                <a:effectLst/>
                <a:latin typeface="Baskerville Old Face" panose="02020602080505020303" pitchFamily="18" charset="0"/>
              </a:rPr>
              <a:t>Foods Unit</a:t>
            </a:r>
            <a:br>
              <a:rPr lang="en-US" sz="4000" dirty="0">
                <a:effectLst/>
                <a:latin typeface="Baskerville Old Face" panose="02020602080505020303" pitchFamily="18" charset="0"/>
              </a:rPr>
            </a:br>
            <a:r>
              <a:rPr lang="en-US" sz="4000" dirty="0">
                <a:effectLst/>
                <a:latin typeface="Baskerville Old Face" panose="02020602080505020303" pitchFamily="18" charset="0"/>
              </a:rPr>
              <a:t>6th Grade FACS –Day </a:t>
            </a:r>
            <a:r>
              <a:rPr lang="en-US" sz="4000" dirty="0" smtClean="0">
                <a:effectLst/>
                <a:latin typeface="Baskerville Old Face" panose="02020602080505020303" pitchFamily="18" charset="0"/>
              </a:rPr>
              <a:t>14</a:t>
            </a:r>
            <a:endParaRPr lang="en-US" sz="4000" dirty="0">
              <a:effectLst/>
              <a:latin typeface="Baskerville Old Face" panose="02020602080505020303" pitchFamily="18" charset="0"/>
            </a:endParaRPr>
          </a:p>
        </p:txBody>
      </p:sp>
    </p:spTree>
    <p:extLst>
      <p:ext uri="{BB962C8B-B14F-4D97-AF65-F5344CB8AC3E}">
        <p14:creationId xmlns:p14="http://schemas.microsoft.com/office/powerpoint/2010/main" val="4050496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First person press “broiler” on the oven, get out lab plans and recipe.</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Read a recipe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Hot Bean Tortilla Pizzas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dirty="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a:effectLst/>
                <a:latin typeface="Baskerville Old Face" panose="02020602080505020303" pitchFamily="18" charset="0"/>
              </a:rPr>
              <a:t>Foods Unit</a:t>
            </a:r>
            <a:br>
              <a:rPr lang="en-US" sz="3200" dirty="0">
                <a:effectLst/>
                <a:latin typeface="Baskerville Old Face" panose="02020602080505020303" pitchFamily="18" charset="0"/>
              </a:rPr>
            </a:br>
            <a:r>
              <a:rPr lang="en-US" sz="3200" dirty="0">
                <a:effectLst/>
                <a:latin typeface="Baskerville Old Face" panose="02020602080505020303" pitchFamily="18" charset="0"/>
              </a:rPr>
              <a:t>6th Grade FACS –Day </a:t>
            </a:r>
            <a:r>
              <a:rPr lang="en-US" sz="3200" dirty="0" smtClean="0">
                <a:effectLst/>
                <a:latin typeface="Baskerville Old Face" panose="02020602080505020303" pitchFamily="18" charset="0"/>
              </a:rPr>
              <a:t>15</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1157680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effectLst>
                  <a:outerShdw blurRad="38100" dist="38100" dir="2700000" algn="tl">
                    <a:srgbClr val="000000">
                      <a:alpha val="43137"/>
                    </a:srgbClr>
                  </a:outerShdw>
                </a:effectLst>
                <a:latin typeface="Baskerville Old Face" panose="02020602080505020303" pitchFamily="18" charset="0"/>
              </a:rPr>
              <a:t>Bellwork</a:t>
            </a:r>
            <a:r>
              <a:rPr lang="en-US" b="1" u="sng" dirty="0" smtClean="0">
                <a:effectLst>
                  <a:outerShdw blurRad="38100" dist="38100" dir="2700000" algn="tl">
                    <a:srgbClr val="000000">
                      <a:alpha val="43137"/>
                    </a:srgbClr>
                  </a:outerShdw>
                </a:effectLst>
                <a:latin typeface="Baskerville Old Face" panose="02020602080505020303" pitchFamily="18" charset="0"/>
              </a:rPr>
              <a:t>:</a:t>
            </a:r>
            <a:r>
              <a:rPr lang="en-US" dirty="0" smtClean="0">
                <a:latin typeface="Baskerville Old Face" panose="02020602080505020303" pitchFamily="18" charset="0"/>
              </a:rPr>
              <a:t> First person preheat the oven, get out lab plan and recipes.</a:t>
            </a:r>
          </a:p>
          <a:p>
            <a:endParaRPr lang="en-US" b="1" u="sng" dirty="0">
              <a:effectLst>
                <a:outerShdw blurRad="38100" dist="38100" dir="2700000" algn="tl">
                  <a:srgbClr val="000000">
                    <a:alpha val="43137"/>
                  </a:srgbClr>
                </a:outerShdw>
              </a:effectLst>
              <a:latin typeface="Baskerville Old Face" panose="02020602080505020303" pitchFamily="18" charset="0"/>
            </a:endParaRPr>
          </a:p>
          <a:p>
            <a:r>
              <a:rPr lang="en-US" b="1" u="sng" dirty="0">
                <a:effectLst>
                  <a:outerShdw blurRad="38100" dist="38100" dir="2700000" algn="tl">
                    <a:srgbClr val="000000">
                      <a:alpha val="43137"/>
                    </a:srgbClr>
                  </a:outerShdw>
                </a:effectLst>
                <a:latin typeface="Baskerville Old Face" panose="02020602080505020303" pitchFamily="18" charset="0"/>
              </a:rPr>
              <a:t>Objective</a:t>
            </a:r>
            <a:r>
              <a:rPr lang="en-US" b="1" u="sng" dirty="0" smtClean="0">
                <a:effectLst>
                  <a:outerShdw blurRad="38100" dist="38100" dir="2700000" algn="tl">
                    <a:srgbClr val="000000">
                      <a:alpha val="43137"/>
                    </a:srgbClr>
                  </a:outerShdw>
                </a:effectLst>
                <a:latin typeface="Baskerville Old Face" panose="02020602080505020303" pitchFamily="18" charset="0"/>
              </a:rPr>
              <a:t>: </a:t>
            </a:r>
            <a:r>
              <a:rPr lang="en-US" dirty="0" smtClean="0">
                <a:latin typeface="Baskerville Old Face" panose="02020602080505020303" pitchFamily="18" charset="0"/>
              </a:rPr>
              <a:t>Read a recipe</a:t>
            </a:r>
            <a:endParaRPr lang="en-US" b="1" u="sng" dirty="0">
              <a:effectLst>
                <a:outerShdw blurRad="38100" dist="38100" dir="2700000" algn="tl">
                  <a:srgbClr val="000000">
                    <a:alpha val="43137"/>
                  </a:srgbClr>
                </a:outerShdw>
              </a:effectLst>
              <a:latin typeface="Baskerville Old Face" panose="02020602080505020303" pitchFamily="18" charset="0"/>
            </a:endParaRPr>
          </a:p>
          <a:p>
            <a:r>
              <a:rPr lang="en-US" b="1" u="sng" dirty="0">
                <a:effectLst>
                  <a:outerShdw blurRad="38100" dist="38100" dir="2700000" algn="tl">
                    <a:srgbClr val="000000">
                      <a:alpha val="43137"/>
                    </a:srgbClr>
                  </a:outerShdw>
                </a:effectLst>
                <a:latin typeface="Baskerville Old Face" panose="02020602080505020303" pitchFamily="18" charset="0"/>
              </a:rPr>
              <a:t>CW</a:t>
            </a:r>
            <a:r>
              <a:rPr lang="en-US" b="1" u="sng" dirty="0" smtClean="0">
                <a:effectLst>
                  <a:outerShdw blurRad="38100" dist="38100" dir="2700000" algn="tl">
                    <a:srgbClr val="000000">
                      <a:alpha val="43137"/>
                    </a:srgbClr>
                  </a:outerShdw>
                </a:effectLst>
                <a:latin typeface="Baskerville Old Face" panose="02020602080505020303" pitchFamily="18" charset="0"/>
              </a:rPr>
              <a:t>:</a:t>
            </a:r>
            <a:r>
              <a:rPr lang="en-US" dirty="0" smtClean="0">
                <a:effectLst>
                  <a:outerShdw blurRad="38100" dist="38100" dir="2700000" algn="tl">
                    <a:srgbClr val="000000">
                      <a:alpha val="43137"/>
                    </a:srgbClr>
                  </a:outerShdw>
                </a:effectLst>
                <a:latin typeface="Baskerville Old Face" panose="02020602080505020303" pitchFamily="18" charset="0"/>
              </a:rPr>
              <a:t> </a:t>
            </a:r>
            <a:r>
              <a:rPr lang="en-US" dirty="0" smtClean="0">
                <a:latin typeface="Baskerville Old Face" panose="02020602080505020303" pitchFamily="18" charset="0"/>
              </a:rPr>
              <a:t>Cinnamon Twists</a:t>
            </a:r>
            <a:endParaRPr lang="en-US" b="1" u="sng" dirty="0">
              <a:latin typeface="Baskerville Old Face" panose="02020602080505020303" pitchFamily="18" charset="0"/>
            </a:endParaRPr>
          </a:p>
          <a:p>
            <a:r>
              <a:rPr lang="en-US" b="1" u="sng" dirty="0">
                <a:effectLst>
                  <a:outerShdw blurRad="38100" dist="38100" dir="2700000" algn="tl">
                    <a:srgbClr val="000000">
                      <a:alpha val="43137"/>
                    </a:srgbClr>
                  </a:outerShdw>
                </a:effectLst>
                <a:latin typeface="Baskerville Old Face" panose="02020602080505020303" pitchFamily="18" charset="0"/>
              </a:rPr>
              <a:t>HW</a:t>
            </a:r>
            <a:r>
              <a:rPr lang="en-US" b="1" u="sng" dirty="0" smtClean="0">
                <a:effectLst>
                  <a:outerShdw blurRad="38100" dist="38100" dir="2700000" algn="tl">
                    <a:srgbClr val="000000">
                      <a:alpha val="43137"/>
                    </a:srgbClr>
                  </a:outerShdw>
                </a:effectLst>
                <a:latin typeface="Baskerville Old Face" panose="02020602080505020303" pitchFamily="18" charset="0"/>
              </a:rPr>
              <a:t>: </a:t>
            </a:r>
            <a:r>
              <a:rPr lang="en-US" dirty="0" smtClean="0">
                <a:latin typeface="Baskerville Old Face" panose="02020602080505020303" pitchFamily="18" charset="0"/>
              </a:rPr>
              <a:t>Fabric must be here!</a:t>
            </a:r>
            <a:endParaRPr lang="en-US" b="1" u="sng" dirty="0">
              <a:effectLst>
                <a:outerShdw blurRad="38100" dist="38100" dir="2700000" algn="tl">
                  <a:srgbClr val="000000">
                    <a:alpha val="43137"/>
                  </a:srgbClr>
                </a:outerShdw>
              </a:effectLst>
              <a:latin typeface="Baskerville Old Face" panose="02020602080505020303" pitchFamily="18" charset="0"/>
            </a:endParaRPr>
          </a:p>
          <a:p>
            <a:endParaRPr lang="en-US" b="1" dirty="0">
              <a:effectLst>
                <a:outerShdw blurRad="38100" dist="38100" dir="2700000" algn="tl">
                  <a:srgbClr val="000000">
                    <a:alpha val="43137"/>
                  </a:srgbClr>
                </a:outerShdw>
              </a:effectLst>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Foods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16</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2474973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smtClean="0">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you ever sewn before?  What do you think will be the hardest part?</a:t>
            </a:r>
          </a:p>
          <a:p>
            <a:endParaRPr lang="en-US" sz="3200" b="1" u="sng" dirty="0" smtClean="0">
              <a:latin typeface="Baskerville Old Face" panose="02020602080505020303" pitchFamily="18" charset="0"/>
            </a:endParaRPr>
          </a:p>
          <a:p>
            <a:r>
              <a:rPr lang="en-US" sz="3200" b="1" u="sng" dirty="0" smtClean="0">
                <a:latin typeface="Baskerville Old Face" panose="02020602080505020303" pitchFamily="18" charset="0"/>
              </a:rPr>
              <a:t>Objective: </a:t>
            </a:r>
            <a:r>
              <a:rPr lang="en-US" sz="3200" dirty="0" smtClean="0">
                <a:latin typeface="Baskerville Old Face" panose="02020602080505020303" pitchFamily="18" charset="0"/>
              </a:rPr>
              <a:t>Understand safety rules.</a:t>
            </a:r>
            <a:endParaRPr lang="en-US" sz="3200" b="1" u="sng" dirty="0" smtClean="0">
              <a:latin typeface="Baskerville Old Face" panose="02020602080505020303" pitchFamily="18" charset="0"/>
            </a:endParaRPr>
          </a:p>
          <a:p>
            <a:r>
              <a:rPr lang="en-US" sz="3200" b="1" u="sng" dirty="0">
                <a:latin typeface="Baskerville Old Face" panose="02020602080505020303" pitchFamily="18" charset="0"/>
              </a:rPr>
              <a:t>CW: </a:t>
            </a:r>
            <a:r>
              <a:rPr lang="en-US" sz="3200" dirty="0">
                <a:latin typeface="Baskerville Old Face" panose="02020602080505020303" pitchFamily="18" charset="0"/>
              </a:rPr>
              <a:t>Locate fabric, safety in the sewing lab</a:t>
            </a:r>
            <a:endParaRPr lang="en-US" sz="3200" dirty="0" smtClean="0">
              <a:latin typeface="Baskerville Old Face" panose="02020602080505020303" pitchFamily="18" charset="0"/>
            </a:endParaRPr>
          </a:p>
          <a:p>
            <a:r>
              <a:rPr lang="en-US" sz="3200" b="1" u="sng" dirty="0" smtClean="0">
                <a:latin typeface="Baskerville Old Face" panose="02020602080505020303" pitchFamily="18" charset="0"/>
              </a:rPr>
              <a:t>HW:</a:t>
            </a:r>
            <a:r>
              <a:rPr lang="en-US" sz="3200" dirty="0" smtClean="0">
                <a:latin typeface="Baskerville Old Face" panose="02020602080505020303" pitchFamily="18" charset="0"/>
              </a:rPr>
              <a:t> Have a good night!</a:t>
            </a:r>
            <a:endParaRPr lang="en-US" sz="3200" b="1" u="sng" dirty="0" smtClean="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smtClean="0">
                <a:effectLst/>
                <a:latin typeface="Baskerville Old Face" panose="02020602080505020303" pitchFamily="18" charset="0"/>
              </a:rPr>
              <a:t>Sewing Unit</a:t>
            </a:r>
            <a:br>
              <a:rPr lang="en-US" sz="3200" dirty="0" smtClean="0">
                <a:effectLst/>
                <a:latin typeface="Baskerville Old Face" panose="02020602080505020303" pitchFamily="18" charset="0"/>
              </a:rPr>
            </a:br>
            <a:r>
              <a:rPr lang="en-US" sz="3200" dirty="0" smtClean="0">
                <a:effectLst/>
                <a:latin typeface="Baskerville Old Face" panose="02020602080505020303" pitchFamily="18" charset="0"/>
              </a:rPr>
              <a:t>6</a:t>
            </a:r>
            <a:r>
              <a:rPr lang="en-US" sz="3200" baseline="30000" dirty="0" smtClean="0">
                <a:effectLst/>
                <a:latin typeface="Baskerville Old Face" panose="02020602080505020303" pitchFamily="18" charset="0"/>
              </a:rPr>
              <a:t>th</a:t>
            </a:r>
            <a:r>
              <a:rPr lang="en-US" sz="3200" dirty="0" smtClean="0">
                <a:effectLst/>
                <a:latin typeface="Baskerville Old Face" panose="02020602080505020303" pitchFamily="18" charset="0"/>
              </a:rPr>
              <a:t> Grade FACS Day 1</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1753955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List as many different sewing tools as you know are used in the sewing lab.</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Identify sewing tools and there correct use.</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Identify sewing tools and read </a:t>
            </a:r>
            <a:r>
              <a:rPr lang="en-US" sz="3200" dirty="0" err="1" smtClean="0">
                <a:latin typeface="Baskerville Old Face" panose="02020602080505020303" pitchFamily="18" charset="0"/>
              </a:rPr>
              <a:t>ch.</a:t>
            </a:r>
            <a:r>
              <a:rPr lang="en-US" sz="3200" dirty="0" smtClean="0">
                <a:latin typeface="Baskerville Old Face" panose="02020602080505020303" pitchFamily="18" charset="0"/>
              </a:rPr>
              <a:t> 19, complete worksheet Ch. 19.</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Worksheet if not complete in class.</a:t>
            </a:r>
            <a:endParaRPr lang="en-US" sz="3200" b="1" u="sng" dirty="0">
              <a:latin typeface="Baskerville Old Face" panose="02020602080505020303" pitchFamily="18" charset="0"/>
            </a:endParaRPr>
          </a:p>
          <a:p>
            <a:endParaRPr lang="en-US"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Sewing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2</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2692859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Name 5 tools that are used in the sewing lab.</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Demonstrate how to operate the sewing machine. </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Practice sewing on paper with the sewing machine and sewing test.</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a great night!</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Sewing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3</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2579739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What fabric did you pick to use? Why did you choose that print?</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Be able to thread the sewing machine.</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Demonstrate and practice threading sewing machines. </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a great night!</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Sewing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4</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3636041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u="sng" dirty="0" err="1">
                <a:latin typeface="Baskerville Old Face" panose="02020602080505020303" pitchFamily="18" charset="0"/>
              </a:rPr>
              <a:t>Bellwork</a:t>
            </a:r>
            <a:r>
              <a:rPr lang="en-US" sz="2800" b="1" u="sng" dirty="0" smtClean="0">
                <a:latin typeface="Baskerville Old Face" panose="02020602080505020303" pitchFamily="18" charset="0"/>
              </a:rPr>
              <a:t>:</a:t>
            </a:r>
            <a:r>
              <a:rPr lang="en-US" sz="2800" dirty="0" smtClean="0">
                <a:latin typeface="Baskerville Old Face" panose="02020602080505020303" pitchFamily="18" charset="0"/>
              </a:rPr>
              <a:t> Get out your fabric and sit quietly to begin </a:t>
            </a:r>
            <a:r>
              <a:rPr lang="en-US" sz="2800" dirty="0" err="1" smtClean="0">
                <a:latin typeface="Baskerville Old Face" panose="02020602080505020303" pitchFamily="18" charset="0"/>
              </a:rPr>
              <a:t>sewing.</a:t>
            </a:r>
            <a:r>
              <a:rPr lang="en-US" sz="2800" b="1" u="sng" dirty="0" err="1" smtClean="0">
                <a:latin typeface="Baskerville Old Face" panose="02020602080505020303" pitchFamily="18" charset="0"/>
              </a:rPr>
              <a:t>Objective</a:t>
            </a:r>
            <a:r>
              <a:rPr lang="en-US" sz="2800" b="1" u="sng" dirty="0" smtClean="0">
                <a:latin typeface="Baskerville Old Face" panose="02020602080505020303" pitchFamily="18" charset="0"/>
              </a:rPr>
              <a:t>:</a:t>
            </a:r>
            <a:r>
              <a:rPr lang="en-US" sz="2800" dirty="0" smtClean="0">
                <a:latin typeface="Baskerville Old Face" panose="02020602080505020303" pitchFamily="18" charset="0"/>
              </a:rPr>
              <a:t> Complete a sewing project.</a:t>
            </a:r>
            <a:endParaRPr lang="en-US" sz="2800" b="1" u="sng" dirty="0">
              <a:latin typeface="Baskerville Old Face" panose="02020602080505020303" pitchFamily="18" charset="0"/>
            </a:endParaRPr>
          </a:p>
          <a:p>
            <a:r>
              <a:rPr lang="en-US" sz="2800" b="1" u="sng" dirty="0">
                <a:latin typeface="Baskerville Old Face" panose="02020602080505020303" pitchFamily="18" charset="0"/>
              </a:rPr>
              <a:t>CW</a:t>
            </a:r>
            <a:r>
              <a:rPr lang="en-US" sz="2800" b="1" u="sng" dirty="0" smtClean="0">
                <a:latin typeface="Baskerville Old Face" panose="02020602080505020303" pitchFamily="18" charset="0"/>
              </a:rPr>
              <a:t>:</a:t>
            </a:r>
            <a:r>
              <a:rPr lang="en-US" sz="2800" dirty="0" smtClean="0">
                <a:latin typeface="Baskerville Old Face" panose="02020602080505020303" pitchFamily="18" charset="0"/>
              </a:rPr>
              <a:t> Working on Pillow case</a:t>
            </a:r>
            <a:endParaRPr lang="en-US" sz="2800" b="1" u="sng" dirty="0">
              <a:latin typeface="Baskerville Old Face" panose="02020602080505020303" pitchFamily="18" charset="0"/>
            </a:endParaRPr>
          </a:p>
          <a:p>
            <a:r>
              <a:rPr lang="en-US" sz="2800" b="1" u="sng" dirty="0">
                <a:latin typeface="Baskerville Old Face" panose="02020602080505020303" pitchFamily="18" charset="0"/>
              </a:rPr>
              <a:t>HW</a:t>
            </a:r>
            <a:r>
              <a:rPr lang="en-US" sz="2800" b="1" u="sng" dirty="0" smtClean="0">
                <a:latin typeface="Baskerville Old Face" panose="02020602080505020303" pitchFamily="18" charset="0"/>
              </a:rPr>
              <a:t>:</a:t>
            </a:r>
            <a:r>
              <a:rPr lang="en-US" sz="2800" dirty="0" smtClean="0">
                <a:latin typeface="Baskerville Old Face" panose="02020602080505020303" pitchFamily="18" charset="0"/>
              </a:rPr>
              <a:t> Have a great night!</a:t>
            </a:r>
            <a:endParaRPr lang="en-US" sz="2800" b="1" u="sng" dirty="0">
              <a:latin typeface="Baskerville Old Face" panose="02020602080505020303" pitchFamily="18" charset="0"/>
            </a:endParaRPr>
          </a:p>
          <a:p>
            <a:endParaRPr lang="en-US" sz="28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600" dirty="0">
                <a:effectLst/>
                <a:latin typeface="Baskerville Old Face" panose="02020602080505020303" pitchFamily="18" charset="0"/>
              </a:rPr>
              <a:t>Sewing Unit</a:t>
            </a:r>
            <a:br>
              <a:rPr lang="en-US" sz="3600" dirty="0">
                <a:effectLst/>
                <a:latin typeface="Baskerville Old Face" panose="02020602080505020303" pitchFamily="18" charset="0"/>
              </a:rPr>
            </a:br>
            <a:r>
              <a:rPr lang="en-US" sz="3600" dirty="0">
                <a:effectLst/>
                <a:latin typeface="Baskerville Old Face" panose="02020602080505020303" pitchFamily="18" charset="0"/>
              </a:rPr>
              <a:t>6th Grade FACS Day </a:t>
            </a:r>
            <a:r>
              <a:rPr lang="en-US" sz="3600" dirty="0" smtClean="0">
                <a:effectLst/>
                <a:latin typeface="Baskerville Old Face" panose="02020602080505020303" pitchFamily="18" charset="0"/>
              </a:rPr>
              <a:t>5-12</a:t>
            </a:r>
            <a:endParaRPr lang="en-US" sz="3600" dirty="0">
              <a:effectLst/>
              <a:latin typeface="Baskerville Old Face" panose="02020602080505020303" pitchFamily="18" charset="0"/>
            </a:endParaRPr>
          </a:p>
        </p:txBody>
      </p:sp>
    </p:spTree>
    <p:extLst>
      <p:ext uri="{BB962C8B-B14F-4D97-AF65-F5344CB8AC3E}">
        <p14:creationId xmlns:p14="http://schemas.microsoft.com/office/powerpoint/2010/main" val="246805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a:latin typeface="Baskerville Old Face" panose="02020602080505020303" pitchFamily="18" charset="0"/>
              </a:rPr>
              <a:t>: </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is your favorite school subject and why? Get out  your collage and get started. </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 </a:t>
            </a:r>
            <a:r>
              <a:rPr lang="en-US" dirty="0" smtClean="0">
                <a:latin typeface="Baskerville Old Face" panose="02020602080505020303" pitchFamily="18" charset="0"/>
              </a:rPr>
              <a:t>Create a collage identifying who you are. </a:t>
            </a:r>
            <a:endParaRPr lang="en-US" b="1" u="sng" dirty="0">
              <a:latin typeface="Baskerville Old Face" panose="02020602080505020303" pitchFamily="18" charset="0"/>
            </a:endParaRPr>
          </a:p>
          <a:p>
            <a:r>
              <a:rPr lang="en-US" b="1" u="sng" dirty="0">
                <a:latin typeface="Baskerville Old Face" panose="02020602080505020303" pitchFamily="18" charset="0"/>
              </a:rPr>
              <a:t>CW: </a:t>
            </a:r>
            <a:r>
              <a:rPr lang="en-US" dirty="0" smtClean="0">
                <a:latin typeface="Baskerville Old Face" panose="02020602080505020303" pitchFamily="18" charset="0"/>
              </a:rPr>
              <a:t>Finishing your collage, you will be presenting these next class!</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Make sure that your collage is complete when  you walk in the classroom!</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sz="3100" dirty="0" smtClean="0">
                <a:latin typeface="Baskerville Old Face" panose="02020602080505020303" pitchFamily="18" charset="0"/>
              </a:rPr>
              <a:t/>
            </a:r>
            <a:br>
              <a:rPr lang="en-US" sz="3100" dirty="0" smtClean="0">
                <a:latin typeface="Baskerville Old Face" panose="02020602080505020303" pitchFamily="18" charset="0"/>
              </a:rPr>
            </a:br>
            <a:r>
              <a:rPr lang="en-US" sz="3100" dirty="0" smtClean="0">
                <a:latin typeface="Baskerville Old Face" panose="02020602080505020303" pitchFamily="18" charset="0"/>
              </a:rPr>
              <a:t>Personal </a:t>
            </a:r>
            <a:r>
              <a:rPr lang="en-US" sz="3100" dirty="0">
                <a:latin typeface="Baskerville Old Face" panose="02020602080505020303" pitchFamily="18" charset="0"/>
              </a:rPr>
              <a:t>Development</a:t>
            </a:r>
            <a:br>
              <a:rPr lang="en-US" sz="3100" dirty="0">
                <a:latin typeface="Baskerville Old Face" panose="02020602080505020303" pitchFamily="18" charset="0"/>
              </a:rPr>
            </a:br>
            <a:r>
              <a:rPr lang="en-US" sz="3100" dirty="0">
                <a:latin typeface="Baskerville Old Face" panose="02020602080505020303" pitchFamily="18" charset="0"/>
              </a:rPr>
              <a:t>6th Grade FACS </a:t>
            </a:r>
            <a:r>
              <a:rPr lang="en-US" sz="3100" dirty="0" smtClean="0">
                <a:latin typeface="Baskerville Old Face" panose="02020602080505020303" pitchFamily="18" charset="0"/>
              </a:rPr>
              <a:t>–Day 3</a:t>
            </a:r>
            <a:r>
              <a:rPr lang="en-US" dirty="0"/>
              <a:t/>
            </a:r>
            <a:br>
              <a:rPr lang="en-US" dirty="0"/>
            </a:br>
            <a:endParaRPr lang="en-US" dirty="0"/>
          </a:p>
        </p:txBody>
      </p:sp>
    </p:spTree>
    <p:extLst>
      <p:ext uri="{BB962C8B-B14F-4D97-AF65-F5344CB8AC3E}">
        <p14:creationId xmlns:p14="http://schemas.microsoft.com/office/powerpoint/2010/main" val="3545505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u="sng" dirty="0" err="1" smtClean="0">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you ever babysat before? Do you enjoy kids, what ages?</a:t>
            </a:r>
            <a:endParaRPr lang="en-US" sz="3200" b="1" u="sng" dirty="0" smtClean="0">
              <a:latin typeface="Baskerville Old Face" panose="02020602080505020303" pitchFamily="18" charset="0"/>
            </a:endParaRPr>
          </a:p>
          <a:p>
            <a:r>
              <a:rPr lang="en-US" sz="3200" b="1" u="sng" dirty="0" smtClean="0">
                <a:latin typeface="Baskerville Old Face" panose="02020602080505020303" pitchFamily="18" charset="0"/>
              </a:rPr>
              <a:t>Objective:</a:t>
            </a:r>
            <a:r>
              <a:rPr lang="en-US" sz="3200" dirty="0" smtClean="0">
                <a:latin typeface="Baskerville Old Face" panose="02020602080505020303" pitchFamily="18" charset="0"/>
              </a:rPr>
              <a:t> Identify the development of children and the stages that they go through.</a:t>
            </a:r>
            <a:endParaRPr lang="en-US" sz="3200" b="1" u="sng" dirty="0" smtClean="0">
              <a:latin typeface="Baskerville Old Face" panose="02020602080505020303" pitchFamily="18" charset="0"/>
            </a:endParaRPr>
          </a:p>
          <a:p>
            <a:r>
              <a:rPr lang="en-US" sz="3200" b="1" u="sng" dirty="0" smtClean="0">
                <a:latin typeface="Baskerville Old Face" panose="02020602080505020303" pitchFamily="18" charset="0"/>
              </a:rPr>
              <a:t>CW:</a:t>
            </a:r>
            <a:r>
              <a:rPr lang="en-US" sz="3200" dirty="0" smtClean="0">
                <a:latin typeface="Baskerville Old Face" panose="02020602080505020303" pitchFamily="18" charset="0"/>
              </a:rPr>
              <a:t> What experiences have you had, Child development notes and mind web.</a:t>
            </a:r>
            <a:endParaRPr lang="en-US" sz="3200" b="1" u="sng" dirty="0" smtClean="0">
              <a:latin typeface="Baskerville Old Face" panose="02020602080505020303" pitchFamily="18" charset="0"/>
            </a:endParaRPr>
          </a:p>
          <a:p>
            <a:r>
              <a:rPr lang="en-US" sz="3200" b="1" u="sng" dirty="0" smtClean="0">
                <a:latin typeface="Baskerville Old Face" panose="02020602080505020303" pitchFamily="18" charset="0"/>
              </a:rPr>
              <a:t>HW:</a:t>
            </a:r>
            <a:r>
              <a:rPr lang="en-US" sz="3200" dirty="0" smtClean="0">
                <a:latin typeface="Baskerville Old Face" panose="02020602080505020303" pitchFamily="18" charset="0"/>
              </a:rPr>
              <a:t> Have a great night!</a:t>
            </a:r>
            <a:endParaRPr lang="en-US" sz="3200" b="1" u="sng" dirty="0" smtClean="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3200" dirty="0" smtClean="0">
                <a:effectLst/>
                <a:latin typeface="Baskerville Old Face" panose="02020602080505020303" pitchFamily="18" charset="0"/>
              </a:rPr>
              <a:t>Child Development Unit</a:t>
            </a:r>
            <a:br>
              <a:rPr lang="en-US" sz="3200" dirty="0" smtClean="0">
                <a:effectLst/>
                <a:latin typeface="Baskerville Old Face" panose="02020602080505020303" pitchFamily="18" charset="0"/>
              </a:rPr>
            </a:br>
            <a:r>
              <a:rPr lang="en-US" sz="3200" dirty="0" smtClean="0">
                <a:effectLst/>
                <a:latin typeface="Baskerville Old Face" panose="02020602080505020303" pitchFamily="18" charset="0"/>
              </a:rPr>
              <a:t>5</a:t>
            </a:r>
            <a:r>
              <a:rPr lang="en-US" sz="3200" baseline="30000" dirty="0" smtClean="0">
                <a:effectLst/>
                <a:latin typeface="Baskerville Old Face" panose="02020602080505020303" pitchFamily="18" charset="0"/>
              </a:rPr>
              <a:t>th</a:t>
            </a:r>
            <a:r>
              <a:rPr lang="en-US" sz="3200" dirty="0" smtClean="0">
                <a:effectLst/>
                <a:latin typeface="Baskerville Old Face" panose="02020602080505020303" pitchFamily="18" charset="0"/>
              </a:rPr>
              <a:t> Grade FACS Day 1</a:t>
            </a:r>
            <a:endParaRPr lang="en-US" sz="3200" dirty="0">
              <a:effectLst/>
              <a:latin typeface="Baskerville Old Face" panose="02020602080505020303" pitchFamily="18" charset="0"/>
            </a:endParaRPr>
          </a:p>
        </p:txBody>
      </p:sp>
    </p:spTree>
    <p:extLst>
      <p:ext uri="{BB962C8B-B14F-4D97-AF65-F5344CB8AC3E}">
        <p14:creationId xmlns:p14="http://schemas.microsoft.com/office/powerpoint/2010/main" val="3455555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Get out your mind web and get started.</a:t>
            </a:r>
          </a:p>
          <a:p>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a:latin typeface="Baskerville Old Face" panose="02020602080505020303" pitchFamily="18" charset="0"/>
              </a:rPr>
              <a:t> Identify the development of children and the stages that they go through.</a:t>
            </a:r>
          </a:p>
          <a:p>
            <a:r>
              <a:rPr lang="en-US" sz="3200" b="1" u="sng" dirty="0" smtClean="0">
                <a:latin typeface="Baskerville Old Face" panose="02020602080505020303" pitchFamily="18" charset="0"/>
              </a:rPr>
              <a:t>CW:</a:t>
            </a:r>
            <a:r>
              <a:rPr lang="en-US" sz="3200" dirty="0" smtClean="0">
                <a:latin typeface="Baskerville Old Face" panose="02020602080505020303" pitchFamily="18" charset="0"/>
              </a:rPr>
              <a:t> Finish Mind Web</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Homework if not completed</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a:t>
            </a:r>
            <a:r>
              <a:rPr lang="en-US" dirty="0" smtClean="0">
                <a:effectLst/>
                <a:latin typeface="Baskerville Old Face" panose="02020602080505020303" pitchFamily="18" charset="0"/>
              </a:rPr>
              <a:t>2</a:t>
            </a:r>
            <a:endParaRPr lang="en-US" dirty="0">
              <a:effectLst/>
              <a:latin typeface="Baskerville Old Face" panose="02020602080505020303" pitchFamily="18" charset="0"/>
            </a:endParaRPr>
          </a:p>
        </p:txBody>
      </p:sp>
    </p:spTree>
    <p:extLst>
      <p:ext uri="{BB962C8B-B14F-4D97-AF65-F5344CB8AC3E}">
        <p14:creationId xmlns:p14="http://schemas.microsoft.com/office/powerpoint/2010/main" val="367264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List the 5 most important things to remember when babysitting?</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 </a:t>
            </a:r>
            <a:r>
              <a:rPr lang="en-US" sz="3200" dirty="0" smtClean="0">
                <a:latin typeface="Baskerville Old Face" panose="02020602080505020303" pitchFamily="18" charset="0"/>
              </a:rPr>
              <a:t>Identify precautions to keep children safe.</a:t>
            </a:r>
            <a:endParaRPr lang="en-US" sz="3200"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What would you do if, Ch. 16 babysitting dilemmas.</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a great night!</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a:t>
            </a:r>
            <a:r>
              <a:rPr lang="en-US" dirty="0" smtClean="0">
                <a:effectLst/>
                <a:latin typeface="Baskerville Old Face" panose="02020602080505020303" pitchFamily="18" charset="0"/>
              </a:rPr>
              <a:t>3</a:t>
            </a:r>
            <a:endParaRPr lang="en-US" dirty="0">
              <a:effectLst/>
              <a:latin typeface="Baskerville Old Face" panose="02020602080505020303" pitchFamily="18" charset="0"/>
            </a:endParaRPr>
          </a:p>
        </p:txBody>
      </p:sp>
    </p:spTree>
    <p:extLst>
      <p:ext uri="{BB962C8B-B14F-4D97-AF65-F5344CB8AC3E}">
        <p14:creationId xmlns:p14="http://schemas.microsoft.com/office/powerpoint/2010/main" val="1147119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Sign out a computer</a:t>
            </a:r>
          </a:p>
          <a:p>
            <a:pPr marL="109728" indent="0">
              <a:buNone/>
            </a:pP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Create age appropriate activities to do with children.</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Before they go and virtual babysitter’s bag.</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a great night.</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a:t>
            </a:r>
            <a:r>
              <a:rPr lang="en-US" dirty="0" smtClean="0">
                <a:effectLst/>
                <a:latin typeface="Baskerville Old Face" panose="02020602080505020303" pitchFamily="18" charset="0"/>
              </a:rPr>
              <a:t>4</a:t>
            </a:r>
            <a:endParaRPr lang="en-US" dirty="0">
              <a:effectLst/>
              <a:latin typeface="Baskerville Old Face" panose="02020602080505020303" pitchFamily="18" charset="0"/>
            </a:endParaRPr>
          </a:p>
        </p:txBody>
      </p:sp>
    </p:spTree>
    <p:extLst>
      <p:ext uri="{BB962C8B-B14F-4D97-AF65-F5344CB8AC3E}">
        <p14:creationId xmlns:p14="http://schemas.microsoft.com/office/powerpoint/2010/main" val="1001323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u="sng" dirty="0" smtClean="0">
                <a:latin typeface="Baskerville Old Face" panose="02020602080505020303" pitchFamily="18" charset="0"/>
              </a:rPr>
              <a:t> </a:t>
            </a:r>
            <a:r>
              <a:rPr lang="en-US" sz="3200" dirty="0" smtClean="0">
                <a:latin typeface="Baskerville Old Face" panose="02020602080505020303" pitchFamily="18" charset="0"/>
              </a:rPr>
              <a:t>Get computer and get started on babysitter’s bag. </a:t>
            </a:r>
            <a:endParaRPr lang="en-US" sz="3200" b="1"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a:latin typeface="Baskerville Old Face" panose="02020602080505020303" pitchFamily="18" charset="0"/>
              </a:rPr>
              <a:t> Create age appropriate activities to do with children.</a:t>
            </a:r>
          </a:p>
          <a:p>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Finish babysitter’s bag</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If not finished finish babysitter’s bag.</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a:t>
            </a:r>
            <a:r>
              <a:rPr lang="en-US" dirty="0" smtClean="0">
                <a:effectLst/>
                <a:latin typeface="Baskerville Old Face" panose="02020602080505020303" pitchFamily="18" charset="0"/>
              </a:rPr>
              <a:t>5</a:t>
            </a:r>
            <a:endParaRPr lang="en-US" dirty="0">
              <a:effectLst/>
              <a:latin typeface="Baskerville Old Face" panose="02020602080505020303" pitchFamily="18" charset="0"/>
            </a:endParaRPr>
          </a:p>
        </p:txBody>
      </p:sp>
    </p:spTree>
    <p:extLst>
      <p:ext uri="{BB962C8B-B14F-4D97-AF65-F5344CB8AC3E}">
        <p14:creationId xmlns:p14="http://schemas.microsoft.com/office/powerpoint/2010/main" val="769779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u="sng" dirty="0" err="1">
                <a:latin typeface="Baskerville Old Face" panose="02020602080505020303" pitchFamily="18" charset="0"/>
              </a:rPr>
              <a:t>Bellwork</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What age do you think would be the most fun to babysit for?  What are 3 activities that you could do with them?</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Objective</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Identify the development of children and the stages that they go through. </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CW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Daddy Daycare</a:t>
            </a:r>
            <a:endParaRPr lang="en-US" sz="3200" b="1" u="sng" dirty="0">
              <a:latin typeface="Baskerville Old Face" panose="02020602080505020303" pitchFamily="18" charset="0"/>
            </a:endParaRPr>
          </a:p>
          <a:p>
            <a:r>
              <a:rPr lang="en-US" sz="3200" b="1" u="sng" dirty="0">
                <a:latin typeface="Baskerville Old Face" panose="02020602080505020303" pitchFamily="18" charset="0"/>
              </a:rPr>
              <a:t>HW</a:t>
            </a:r>
            <a:r>
              <a:rPr lang="en-US" sz="3200" b="1" u="sng" dirty="0" smtClean="0">
                <a:latin typeface="Baskerville Old Face" panose="02020602080505020303" pitchFamily="18" charset="0"/>
              </a:rPr>
              <a:t>:</a:t>
            </a:r>
            <a:r>
              <a:rPr lang="en-US" sz="3200" dirty="0" smtClean="0">
                <a:latin typeface="Baskerville Old Face" panose="02020602080505020303" pitchFamily="18" charset="0"/>
              </a:rPr>
              <a:t> Have a great night!</a:t>
            </a:r>
            <a:endParaRPr lang="en-US" sz="3200" b="1" u="sng" dirty="0">
              <a:latin typeface="Baskerville Old Face" panose="02020602080505020303" pitchFamily="18" charset="0"/>
            </a:endParaRPr>
          </a:p>
          <a:p>
            <a:endParaRPr lang="en-US" sz="32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a:t>
            </a:r>
            <a:r>
              <a:rPr lang="en-US" dirty="0" smtClean="0">
                <a:effectLst/>
                <a:latin typeface="Baskerville Old Face" panose="02020602080505020303" pitchFamily="18" charset="0"/>
              </a:rPr>
              <a:t>6-8</a:t>
            </a:r>
            <a:endParaRPr lang="en-US" dirty="0">
              <a:effectLst/>
              <a:latin typeface="Baskerville Old Face" panose="02020602080505020303" pitchFamily="18" charset="0"/>
            </a:endParaRPr>
          </a:p>
        </p:txBody>
      </p:sp>
    </p:spTree>
    <p:extLst>
      <p:ext uri="{BB962C8B-B14F-4D97-AF65-F5344CB8AC3E}">
        <p14:creationId xmlns:p14="http://schemas.microsoft.com/office/powerpoint/2010/main" val="1544726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u="sng" dirty="0" err="1">
                <a:latin typeface="Baskerville Old Face" panose="02020602080505020303" pitchFamily="18" charset="0"/>
              </a:rPr>
              <a:t>Bellwork</a:t>
            </a:r>
            <a:r>
              <a:rPr lang="en-US" sz="3600" b="1" u="sng" dirty="0" smtClean="0">
                <a:latin typeface="Baskerville Old Face" panose="02020602080505020303" pitchFamily="18" charset="0"/>
              </a:rPr>
              <a:t>:</a:t>
            </a:r>
            <a:r>
              <a:rPr lang="en-US" sz="3600" dirty="0">
                <a:latin typeface="Baskerville Old Face" panose="02020602080505020303" pitchFamily="18" charset="0"/>
              </a:rPr>
              <a:t> </a:t>
            </a:r>
            <a:r>
              <a:rPr lang="en-US" sz="3600" dirty="0" smtClean="0">
                <a:latin typeface="Baskerville Old Face" panose="02020602080505020303" pitchFamily="18" charset="0"/>
              </a:rPr>
              <a:t>Get ready out your play-dough recipe and hang your </a:t>
            </a:r>
            <a:r>
              <a:rPr lang="en-US" sz="3600" smtClean="0">
                <a:latin typeface="Baskerville Old Face" panose="02020602080505020303" pitchFamily="18" charset="0"/>
              </a:rPr>
              <a:t>lab plan.</a:t>
            </a:r>
            <a:endParaRPr lang="en-US" sz="3600" b="1" u="sng" dirty="0">
              <a:latin typeface="Baskerville Old Face" panose="02020602080505020303" pitchFamily="18" charset="0"/>
            </a:endParaRPr>
          </a:p>
          <a:p>
            <a:r>
              <a:rPr lang="en-US" sz="3600" b="1" u="sng" dirty="0">
                <a:latin typeface="Baskerville Old Face" panose="02020602080505020303" pitchFamily="18" charset="0"/>
              </a:rPr>
              <a:t>Objective</a:t>
            </a:r>
            <a:r>
              <a:rPr lang="en-US" sz="3600" b="1" u="sng" dirty="0" smtClean="0">
                <a:latin typeface="Baskerville Old Face" panose="02020602080505020303" pitchFamily="18" charset="0"/>
              </a:rPr>
              <a:t>:</a:t>
            </a:r>
            <a:r>
              <a:rPr lang="en-US" sz="3600" dirty="0" smtClean="0">
                <a:latin typeface="Baskerville Old Face" panose="02020602080505020303" pitchFamily="18" charset="0"/>
              </a:rPr>
              <a:t> Create age appropriate activities to do with children.</a:t>
            </a:r>
            <a:endParaRPr lang="en-US" sz="3600" b="1" u="sng" dirty="0">
              <a:latin typeface="Baskerville Old Face" panose="02020602080505020303" pitchFamily="18" charset="0"/>
            </a:endParaRPr>
          </a:p>
          <a:p>
            <a:r>
              <a:rPr lang="en-US" sz="3600" b="1" u="sng" dirty="0">
                <a:latin typeface="Baskerville Old Face" panose="02020602080505020303" pitchFamily="18" charset="0"/>
              </a:rPr>
              <a:t>CW</a:t>
            </a:r>
            <a:r>
              <a:rPr lang="en-US" sz="3600" b="1" u="sng" dirty="0" smtClean="0">
                <a:latin typeface="Baskerville Old Face" panose="02020602080505020303" pitchFamily="18" charset="0"/>
              </a:rPr>
              <a:t>:</a:t>
            </a:r>
            <a:r>
              <a:rPr lang="en-US" sz="3600" dirty="0" smtClean="0">
                <a:latin typeface="Baskerville Old Face" panose="02020602080505020303" pitchFamily="18" charset="0"/>
              </a:rPr>
              <a:t> Make Play-dough</a:t>
            </a:r>
            <a:endParaRPr lang="en-US" sz="3600" b="1" u="sng" dirty="0">
              <a:latin typeface="Baskerville Old Face" panose="02020602080505020303" pitchFamily="18" charset="0"/>
            </a:endParaRPr>
          </a:p>
          <a:p>
            <a:r>
              <a:rPr lang="en-US" sz="3600" b="1" u="sng" dirty="0">
                <a:latin typeface="Baskerville Old Face" panose="02020602080505020303" pitchFamily="18" charset="0"/>
              </a:rPr>
              <a:t>HW</a:t>
            </a:r>
            <a:r>
              <a:rPr lang="en-US" sz="3600" b="1" u="sng" dirty="0" smtClean="0">
                <a:latin typeface="Baskerville Old Face" panose="02020602080505020303" pitchFamily="18" charset="0"/>
              </a:rPr>
              <a:t>:</a:t>
            </a:r>
            <a:r>
              <a:rPr lang="en-US" sz="3600" dirty="0" smtClean="0">
                <a:latin typeface="Baskerville Old Face" panose="02020602080505020303" pitchFamily="18" charset="0"/>
              </a:rPr>
              <a:t> Have a great night!</a:t>
            </a:r>
            <a:endParaRPr lang="en-US" sz="3600" b="1" u="sng" dirty="0">
              <a:latin typeface="Baskerville Old Face" panose="02020602080505020303" pitchFamily="18" charset="0"/>
            </a:endParaRPr>
          </a:p>
          <a:p>
            <a:endParaRPr lang="en-US" sz="3600"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dirty="0">
                <a:effectLst/>
                <a:latin typeface="Baskerville Old Face" panose="02020602080505020303" pitchFamily="18" charset="0"/>
              </a:rPr>
              <a:t>Child Development Unit</a:t>
            </a:r>
            <a:br>
              <a:rPr lang="en-US" dirty="0">
                <a:effectLst/>
                <a:latin typeface="Baskerville Old Face" panose="02020602080505020303" pitchFamily="18" charset="0"/>
              </a:rPr>
            </a:br>
            <a:r>
              <a:rPr lang="en-US" dirty="0">
                <a:effectLst/>
                <a:latin typeface="Baskerville Old Face" panose="02020602080505020303" pitchFamily="18" charset="0"/>
              </a:rPr>
              <a:t>5th Grade FACS Day 9</a:t>
            </a:r>
          </a:p>
        </p:txBody>
      </p:sp>
    </p:spTree>
    <p:extLst>
      <p:ext uri="{BB962C8B-B14F-4D97-AF65-F5344CB8AC3E}">
        <p14:creationId xmlns:p14="http://schemas.microsoft.com/office/powerpoint/2010/main" val="277900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smtClean="0">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is a value? What are three things that you value?</a:t>
            </a:r>
            <a:endParaRPr lang="en-US" b="1" u="sng" dirty="0" smtClean="0">
              <a:latin typeface="Baskerville Old Face" panose="02020602080505020303" pitchFamily="18" charset="0"/>
            </a:endParaRPr>
          </a:p>
          <a:p>
            <a:r>
              <a:rPr lang="en-US" b="1" u="sng" dirty="0" smtClean="0">
                <a:latin typeface="Baskerville Old Face" panose="02020602080505020303" pitchFamily="18" charset="0"/>
              </a:rPr>
              <a:t>Objective: </a:t>
            </a:r>
            <a:r>
              <a:rPr lang="en-US" dirty="0" smtClean="0">
                <a:latin typeface="Baskerville Old Face" panose="02020602080505020303" pitchFamily="18" charset="0"/>
              </a:rPr>
              <a:t>Identify values and why they are important.</a:t>
            </a:r>
            <a:endParaRPr lang="en-US" b="1" u="sng" dirty="0" smtClean="0">
              <a:latin typeface="Baskerville Old Face" panose="02020602080505020303" pitchFamily="18" charset="0"/>
            </a:endParaRPr>
          </a:p>
          <a:p>
            <a:r>
              <a:rPr lang="en-US" b="1" u="sng" dirty="0" smtClean="0">
                <a:latin typeface="Baskerville Old Face" panose="02020602080505020303" pitchFamily="18" charset="0"/>
              </a:rPr>
              <a:t>CW: </a:t>
            </a:r>
            <a:r>
              <a:rPr lang="en-US" dirty="0" smtClean="0">
                <a:latin typeface="Baskerville Old Face" panose="02020602080505020303" pitchFamily="18" charset="0"/>
              </a:rPr>
              <a:t>Introduction to Values, Touching them all video and power point.</a:t>
            </a:r>
            <a:endParaRPr lang="en-US" b="1" u="sng" dirty="0" smtClean="0">
              <a:latin typeface="Baskerville Old Face" panose="02020602080505020303" pitchFamily="18" charset="0"/>
            </a:endParaRPr>
          </a:p>
          <a:p>
            <a:r>
              <a:rPr lang="en-US" b="1" u="sng" dirty="0" smtClean="0">
                <a:latin typeface="Baskerville Old Face" panose="02020602080505020303" pitchFamily="18" charset="0"/>
              </a:rPr>
              <a:t>HW: </a:t>
            </a:r>
            <a:r>
              <a:rPr lang="en-US" dirty="0" smtClean="0">
                <a:latin typeface="Baskerville Old Face" panose="02020602080505020303" pitchFamily="18" charset="0"/>
              </a:rPr>
              <a:t>Have a great night!</a:t>
            </a:r>
            <a:endParaRPr lang="en-US" b="1" u="sng" dirty="0" smtClean="0">
              <a:latin typeface="Baskerville Old Face" panose="02020602080505020303" pitchFamily="18" charset="0"/>
            </a:endParaRPr>
          </a:p>
          <a:p>
            <a:endParaRPr lang="en-US" b="1" u="sng" dirty="0">
              <a:latin typeface="Baskerville Old Face" panose="02020602080505020303" pitchFamily="18" charset="0"/>
            </a:endParaRPr>
          </a:p>
        </p:txBody>
      </p:sp>
      <p:sp>
        <p:nvSpPr>
          <p:cNvPr id="3" name="Title 2"/>
          <p:cNvSpPr>
            <a:spLocks noGrp="1"/>
          </p:cNvSpPr>
          <p:nvPr>
            <p:ph type="title"/>
          </p:nvPr>
        </p:nvSpPr>
        <p:spPr/>
        <p:txBody>
          <a:bodyPr>
            <a:normAutofit fontScale="90000"/>
          </a:bodyPr>
          <a:lstStyle/>
          <a:p>
            <a:pPr algn="ctr"/>
            <a:r>
              <a:rPr lang="en-US" sz="3100" dirty="0" smtClean="0">
                <a:latin typeface="Baskerville Old Face" panose="02020602080505020303" pitchFamily="18" charset="0"/>
              </a:rPr>
              <a:t/>
            </a:r>
            <a:br>
              <a:rPr lang="en-US" sz="3100" dirty="0" smtClean="0">
                <a:latin typeface="Baskerville Old Face" panose="02020602080505020303" pitchFamily="18" charset="0"/>
              </a:rPr>
            </a:br>
            <a:r>
              <a:rPr lang="en-US" sz="3100" dirty="0" smtClean="0">
                <a:latin typeface="Baskerville Old Face" panose="02020602080505020303" pitchFamily="18" charset="0"/>
              </a:rPr>
              <a:t>Personal </a:t>
            </a:r>
            <a:r>
              <a:rPr lang="en-US" sz="3100" dirty="0">
                <a:latin typeface="Baskerville Old Face" panose="02020602080505020303" pitchFamily="18" charset="0"/>
              </a:rPr>
              <a:t>Development</a:t>
            </a:r>
            <a:br>
              <a:rPr lang="en-US" sz="3100" dirty="0">
                <a:latin typeface="Baskerville Old Face" panose="02020602080505020303" pitchFamily="18" charset="0"/>
              </a:rPr>
            </a:br>
            <a:r>
              <a:rPr lang="en-US" sz="3100" dirty="0">
                <a:latin typeface="Baskerville Old Face" panose="02020602080505020303" pitchFamily="18" charset="0"/>
              </a:rPr>
              <a:t>6th Grade FACS </a:t>
            </a:r>
            <a:r>
              <a:rPr lang="en-US" sz="3100" dirty="0" smtClean="0">
                <a:latin typeface="Baskerville Old Face" panose="02020602080505020303" pitchFamily="18" charset="0"/>
              </a:rPr>
              <a:t>–Day 4</a:t>
            </a:r>
            <a:r>
              <a:rPr lang="en-US" dirty="0"/>
              <a:t/>
            </a:r>
            <a:br>
              <a:rPr lang="en-US" dirty="0"/>
            </a:br>
            <a:endParaRPr lang="en-US" dirty="0"/>
          </a:p>
        </p:txBody>
      </p:sp>
    </p:spTree>
    <p:extLst>
      <p:ext uri="{BB962C8B-B14F-4D97-AF65-F5344CB8AC3E}">
        <p14:creationId xmlns:p14="http://schemas.microsoft.com/office/powerpoint/2010/main" val="176927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Name two of your long term goals and two of your short term goals. </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 </a:t>
            </a:r>
            <a:r>
              <a:rPr lang="en-US" dirty="0" smtClean="0">
                <a:latin typeface="Baskerville Old Face" panose="02020602080505020303" pitchFamily="18" charset="0"/>
              </a:rPr>
              <a:t>Evaluate what your goals are.</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Goals power point, read chapter on goal setting and the story of Rick and Dick Hoyt.</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a:bodyPr>
          <a:lstStyle/>
          <a:p>
            <a:pPr algn="ctr"/>
            <a:r>
              <a:rPr lang="en-US" sz="2800" dirty="0">
                <a:latin typeface="Baskerville Old Face" panose="02020602080505020303" pitchFamily="18" charset="0"/>
              </a:rPr>
              <a:t>Personal Development</a:t>
            </a:r>
            <a:br>
              <a:rPr lang="en-US" sz="2800" dirty="0">
                <a:latin typeface="Baskerville Old Face" panose="02020602080505020303" pitchFamily="18" charset="0"/>
              </a:rPr>
            </a:br>
            <a:r>
              <a:rPr lang="en-US" sz="2800" dirty="0">
                <a:latin typeface="Baskerville Old Face" panose="02020602080505020303" pitchFamily="18" charset="0"/>
              </a:rPr>
              <a:t>6th Grade FACS </a:t>
            </a:r>
            <a:r>
              <a:rPr lang="en-US" sz="2800" dirty="0" smtClean="0">
                <a:latin typeface="Baskerville Old Face" panose="02020602080505020303" pitchFamily="18" charset="0"/>
              </a:rPr>
              <a:t>–Day 5</a:t>
            </a:r>
            <a:endParaRPr lang="en-US" sz="2800" dirty="0">
              <a:latin typeface="Baskerville Old Face" panose="02020602080505020303" pitchFamily="18" charset="0"/>
            </a:endParaRPr>
          </a:p>
        </p:txBody>
      </p:sp>
    </p:spTree>
    <p:extLst>
      <p:ext uri="{BB962C8B-B14F-4D97-AF65-F5344CB8AC3E}">
        <p14:creationId xmlns:p14="http://schemas.microsoft.com/office/powerpoint/2010/main" val="308779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are values?  Why are they important?  Does everyone have the same values? Why or why not?</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Understand the skills for effective communication.</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Communication activity, communication Power point and poem.</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Don’t forget about getting  your fabric!</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a:bodyPr>
          <a:lstStyle/>
          <a:p>
            <a:pPr algn="ctr"/>
            <a:r>
              <a:rPr lang="en-US" sz="2800" dirty="0">
                <a:effectLst/>
                <a:latin typeface="Baskerville Old Face" panose="02020602080505020303" pitchFamily="18" charset="0"/>
              </a:rPr>
              <a:t>Personal Development</a:t>
            </a:r>
            <a:br>
              <a:rPr lang="en-US" sz="2800" dirty="0">
                <a:effectLst/>
                <a:latin typeface="Baskerville Old Face" panose="02020602080505020303" pitchFamily="18" charset="0"/>
              </a:rPr>
            </a:br>
            <a:r>
              <a:rPr lang="en-US" sz="2800" dirty="0">
                <a:effectLst/>
                <a:latin typeface="Baskerville Old Face" panose="02020602080505020303" pitchFamily="18" charset="0"/>
              </a:rPr>
              <a:t>6th Grade FACS </a:t>
            </a:r>
            <a:r>
              <a:rPr lang="en-US" sz="2800" dirty="0" smtClean="0">
                <a:effectLst/>
                <a:latin typeface="Baskerville Old Face" panose="02020602080505020303" pitchFamily="18" charset="0"/>
              </a:rPr>
              <a:t>–Day 6</a:t>
            </a:r>
            <a:endParaRPr lang="en-US" sz="2800" dirty="0">
              <a:effectLst/>
              <a:latin typeface="Baskerville Old Face" panose="02020602080505020303" pitchFamily="18" charset="0"/>
            </a:endParaRPr>
          </a:p>
        </p:txBody>
      </p:sp>
    </p:spTree>
    <p:extLst>
      <p:ext uri="{BB962C8B-B14F-4D97-AF65-F5344CB8AC3E}">
        <p14:creationId xmlns:p14="http://schemas.microsoft.com/office/powerpoint/2010/main" val="246422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 </a:t>
            </a:r>
            <a:r>
              <a:rPr lang="en-US" dirty="0" smtClean="0">
                <a:latin typeface="Baskerville Old Face" panose="02020602080505020303" pitchFamily="18" charset="0"/>
              </a:rPr>
              <a:t>What does grooming mean?  What does a healthy person look like?</a:t>
            </a:r>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a:t>
            </a:r>
            <a:r>
              <a:rPr lang="en-US" dirty="0" smtClean="0">
                <a:latin typeface="Baskerville Old Face" panose="02020602080505020303" pitchFamily="18" charset="0"/>
              </a:rPr>
              <a:t> Apply the steps to good grooming.</a:t>
            </a:r>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 </a:t>
            </a:r>
            <a:r>
              <a:rPr lang="en-US" dirty="0" smtClean="0">
                <a:latin typeface="Baskerville Old Face" panose="02020602080505020303" pitchFamily="18" charset="0"/>
              </a:rPr>
              <a:t>Looking at everyone else,  Ms. Smithfield’s homeroom video and grooming search.</a:t>
            </a:r>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Grooming search if not completed in class.</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a:bodyPr>
          <a:lstStyle/>
          <a:p>
            <a:pPr algn="ctr"/>
            <a:r>
              <a:rPr lang="en-US" sz="2800" dirty="0">
                <a:effectLst/>
                <a:latin typeface="Baskerville Old Face" panose="02020602080505020303" pitchFamily="18" charset="0"/>
              </a:rPr>
              <a:t>Personal Development</a:t>
            </a:r>
            <a:br>
              <a:rPr lang="en-US" sz="2800" dirty="0">
                <a:effectLst/>
                <a:latin typeface="Baskerville Old Face" panose="02020602080505020303" pitchFamily="18" charset="0"/>
              </a:rPr>
            </a:br>
            <a:r>
              <a:rPr lang="en-US" sz="2800" dirty="0">
                <a:effectLst/>
                <a:latin typeface="Baskerville Old Face" panose="02020602080505020303" pitchFamily="18" charset="0"/>
              </a:rPr>
              <a:t>6th Grade FACS </a:t>
            </a:r>
            <a:r>
              <a:rPr lang="en-US" sz="2800" dirty="0" smtClean="0">
                <a:effectLst/>
                <a:latin typeface="Baskerville Old Face" panose="02020602080505020303" pitchFamily="18" charset="0"/>
              </a:rPr>
              <a:t>–Day 7</a:t>
            </a:r>
            <a:endParaRPr lang="en-US" sz="2800" dirty="0">
              <a:effectLst/>
              <a:latin typeface="Baskerville Old Face" panose="02020602080505020303" pitchFamily="18" charset="0"/>
            </a:endParaRPr>
          </a:p>
        </p:txBody>
      </p:sp>
    </p:spTree>
    <p:extLst>
      <p:ext uri="{BB962C8B-B14F-4D97-AF65-F5344CB8AC3E}">
        <p14:creationId xmlns:p14="http://schemas.microsoft.com/office/powerpoint/2010/main" val="272856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err="1">
                <a:latin typeface="Baskerville Old Face" panose="02020602080505020303" pitchFamily="18" charset="0"/>
              </a:rPr>
              <a:t>Bellwork</a:t>
            </a:r>
            <a:r>
              <a:rPr lang="en-US" b="1" u="sng" dirty="0" smtClean="0">
                <a:latin typeface="Baskerville Old Face" panose="02020602080505020303" pitchFamily="18" charset="0"/>
              </a:rPr>
              <a:t>:</a:t>
            </a:r>
            <a:r>
              <a:rPr lang="en-US" dirty="0" smtClean="0">
                <a:latin typeface="Baskerville Old Face" panose="02020602080505020303" pitchFamily="18" charset="0"/>
              </a:rPr>
              <a:t> Name four good grooming techniques?</a:t>
            </a:r>
          </a:p>
          <a:p>
            <a:endParaRPr lang="en-US" b="1" u="sng" dirty="0">
              <a:latin typeface="Baskerville Old Face" panose="02020602080505020303" pitchFamily="18" charset="0"/>
            </a:endParaRPr>
          </a:p>
          <a:p>
            <a:r>
              <a:rPr lang="en-US" b="1" u="sng" dirty="0">
                <a:latin typeface="Baskerville Old Face" panose="02020602080505020303" pitchFamily="18" charset="0"/>
              </a:rPr>
              <a:t>Objective</a:t>
            </a:r>
            <a:r>
              <a:rPr lang="en-US" b="1" u="sng" dirty="0" smtClean="0">
                <a:latin typeface="Baskerville Old Face" panose="02020602080505020303" pitchFamily="18" charset="0"/>
              </a:rPr>
              <a:t>: </a:t>
            </a:r>
            <a:r>
              <a:rPr lang="en-US" dirty="0" smtClean="0">
                <a:latin typeface="Baskerville Old Face" panose="02020602080505020303" pitchFamily="18" charset="0"/>
              </a:rPr>
              <a:t>Discuss and apply the steps to good grooming. </a:t>
            </a:r>
          </a:p>
          <a:p>
            <a:endParaRPr lang="en-US" b="1" u="sng" dirty="0">
              <a:latin typeface="Baskerville Old Face" panose="02020602080505020303" pitchFamily="18" charset="0"/>
            </a:endParaRPr>
          </a:p>
          <a:p>
            <a:r>
              <a:rPr lang="en-US" b="1" u="sng" dirty="0">
                <a:latin typeface="Baskerville Old Face" panose="02020602080505020303" pitchFamily="18" charset="0"/>
              </a:rPr>
              <a:t>CW</a:t>
            </a:r>
            <a:r>
              <a:rPr lang="en-US" b="1" u="sng" dirty="0" smtClean="0">
                <a:latin typeface="Baskerville Old Face" panose="02020602080505020303" pitchFamily="18" charset="0"/>
              </a:rPr>
              <a:t>:</a:t>
            </a:r>
            <a:r>
              <a:rPr lang="en-US" dirty="0" smtClean="0">
                <a:latin typeface="Baskerville Old Face" panose="02020602080505020303" pitchFamily="18" charset="0"/>
              </a:rPr>
              <a:t> Notes on good grooming, Ch.17 your good looks.</a:t>
            </a:r>
          </a:p>
          <a:p>
            <a:endParaRPr lang="en-US" b="1" u="sng" dirty="0">
              <a:latin typeface="Baskerville Old Face" panose="02020602080505020303" pitchFamily="18" charset="0"/>
            </a:endParaRPr>
          </a:p>
          <a:p>
            <a:r>
              <a:rPr lang="en-US" b="1" u="sng" dirty="0">
                <a:latin typeface="Baskerville Old Face" panose="02020602080505020303" pitchFamily="18" charset="0"/>
              </a:rPr>
              <a:t>HW</a:t>
            </a:r>
            <a:r>
              <a:rPr lang="en-US" b="1" u="sng" dirty="0" smtClean="0">
                <a:latin typeface="Baskerville Old Face" panose="02020602080505020303" pitchFamily="18" charset="0"/>
              </a:rPr>
              <a:t>: </a:t>
            </a:r>
            <a:r>
              <a:rPr lang="en-US" dirty="0" smtClean="0">
                <a:latin typeface="Baskerville Old Face" panose="02020602080505020303" pitchFamily="18" charset="0"/>
              </a:rPr>
              <a:t>Have a great night!</a:t>
            </a:r>
            <a:endParaRPr lang="en-US" b="1" u="sng" dirty="0">
              <a:latin typeface="Baskerville Old Face" panose="02020602080505020303" pitchFamily="18" charset="0"/>
            </a:endParaRPr>
          </a:p>
          <a:p>
            <a:endParaRPr lang="en-US" dirty="0"/>
          </a:p>
        </p:txBody>
      </p:sp>
      <p:sp>
        <p:nvSpPr>
          <p:cNvPr id="3" name="Title 2"/>
          <p:cNvSpPr>
            <a:spLocks noGrp="1"/>
          </p:cNvSpPr>
          <p:nvPr>
            <p:ph type="title"/>
          </p:nvPr>
        </p:nvSpPr>
        <p:spPr/>
        <p:txBody>
          <a:bodyPr>
            <a:normAutofit/>
          </a:bodyPr>
          <a:lstStyle/>
          <a:p>
            <a:pPr algn="ctr"/>
            <a:r>
              <a:rPr lang="en-US" sz="2800" dirty="0">
                <a:effectLst/>
                <a:latin typeface="Baskerville Old Face" panose="02020602080505020303" pitchFamily="18" charset="0"/>
              </a:rPr>
              <a:t>Personal Development</a:t>
            </a:r>
            <a:br>
              <a:rPr lang="en-US" sz="2800" dirty="0">
                <a:effectLst/>
                <a:latin typeface="Baskerville Old Face" panose="02020602080505020303" pitchFamily="18" charset="0"/>
              </a:rPr>
            </a:br>
            <a:r>
              <a:rPr lang="en-US" sz="2800" dirty="0">
                <a:effectLst/>
                <a:latin typeface="Baskerville Old Face" panose="02020602080505020303" pitchFamily="18" charset="0"/>
              </a:rPr>
              <a:t>6th Grade FACS </a:t>
            </a:r>
            <a:r>
              <a:rPr lang="en-US" sz="2800" dirty="0" smtClean="0">
                <a:effectLst/>
                <a:latin typeface="Baskerville Old Face" panose="02020602080505020303" pitchFamily="18" charset="0"/>
              </a:rPr>
              <a:t>–Day 7</a:t>
            </a:r>
            <a:endParaRPr lang="en-US" sz="2800" dirty="0">
              <a:effectLst/>
              <a:latin typeface="Baskerville Old Face" panose="02020602080505020303" pitchFamily="18" charset="0"/>
            </a:endParaRPr>
          </a:p>
        </p:txBody>
      </p:sp>
    </p:spTree>
    <p:extLst>
      <p:ext uri="{BB962C8B-B14F-4D97-AF65-F5344CB8AC3E}">
        <p14:creationId xmlns:p14="http://schemas.microsoft.com/office/powerpoint/2010/main" val="71301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u="sng" dirty="0" err="1" smtClean="0">
                <a:latin typeface="Baskerville Old Face" panose="02020602080505020303" pitchFamily="18" charset="0"/>
              </a:rPr>
              <a:t>Bellwork</a:t>
            </a:r>
            <a:r>
              <a:rPr lang="en-US" sz="2800" b="1" u="sng" dirty="0" smtClean="0">
                <a:latin typeface="Baskerville Old Face" panose="02020602080505020303" pitchFamily="18" charset="0"/>
              </a:rPr>
              <a:t>:</a:t>
            </a:r>
            <a:r>
              <a:rPr lang="en-US" sz="2800" dirty="0" smtClean="0">
                <a:latin typeface="Baskerville Old Face" panose="02020602080505020303" pitchFamily="18" charset="0"/>
              </a:rPr>
              <a:t> What are your favorite things to cook in the kitchen?  If you don’t cook much, what things do you make yourself to eat?</a:t>
            </a:r>
            <a:endParaRPr lang="en-US" sz="2800" b="1" u="sng" dirty="0" smtClean="0">
              <a:latin typeface="Baskerville Old Face" panose="02020602080505020303" pitchFamily="18" charset="0"/>
            </a:endParaRPr>
          </a:p>
          <a:p>
            <a:r>
              <a:rPr lang="en-US" sz="2800" b="1" u="sng" dirty="0" smtClean="0">
                <a:latin typeface="Baskerville Old Face" panose="02020602080505020303" pitchFamily="18" charset="0"/>
              </a:rPr>
              <a:t>Objective: </a:t>
            </a:r>
            <a:r>
              <a:rPr lang="en-US" sz="2800" dirty="0" smtClean="0">
                <a:latin typeface="Baskerville Old Face" panose="02020602080505020303" pitchFamily="18" charset="0"/>
              </a:rPr>
              <a:t>Identify safety and sanitation procedures while working in the kitchen.</a:t>
            </a:r>
            <a:endParaRPr lang="en-US" sz="2800" b="1" u="sng" dirty="0" smtClean="0">
              <a:latin typeface="Baskerville Old Face" panose="02020602080505020303" pitchFamily="18" charset="0"/>
            </a:endParaRPr>
          </a:p>
          <a:p>
            <a:r>
              <a:rPr lang="en-US" sz="2800" b="1" u="sng" dirty="0" smtClean="0">
                <a:latin typeface="Baskerville Old Face" panose="02020602080505020303" pitchFamily="18" charset="0"/>
              </a:rPr>
              <a:t>CW: </a:t>
            </a:r>
            <a:r>
              <a:rPr lang="en-US" sz="2800" dirty="0" smtClean="0">
                <a:latin typeface="Baskerville Old Face" panose="02020602080505020303" pitchFamily="18" charset="0"/>
              </a:rPr>
              <a:t>Kitchen Safety pre test, begin kitchen safari</a:t>
            </a:r>
            <a:endParaRPr lang="en-US" sz="2800" b="1" u="sng" dirty="0" smtClean="0">
              <a:latin typeface="Baskerville Old Face" panose="02020602080505020303" pitchFamily="18" charset="0"/>
            </a:endParaRPr>
          </a:p>
          <a:p>
            <a:r>
              <a:rPr lang="en-US" sz="2800" b="1" u="sng" dirty="0" smtClean="0">
                <a:latin typeface="Baskerville Old Face" panose="02020602080505020303" pitchFamily="18" charset="0"/>
              </a:rPr>
              <a:t>HW:</a:t>
            </a:r>
            <a:r>
              <a:rPr lang="en-US" sz="2800" dirty="0" smtClean="0">
                <a:latin typeface="Baskerville Old Face" panose="02020602080505020303" pitchFamily="18" charset="0"/>
              </a:rPr>
              <a:t> Have a great night!</a:t>
            </a:r>
            <a:endParaRPr lang="en-US" sz="2800" b="1" u="sng" dirty="0">
              <a:latin typeface="Baskerville Old Face" panose="02020602080505020303" pitchFamily="18" charset="0"/>
            </a:endParaRPr>
          </a:p>
        </p:txBody>
      </p:sp>
      <p:sp>
        <p:nvSpPr>
          <p:cNvPr id="3" name="Title 2"/>
          <p:cNvSpPr>
            <a:spLocks noGrp="1"/>
          </p:cNvSpPr>
          <p:nvPr>
            <p:ph type="title"/>
          </p:nvPr>
        </p:nvSpPr>
        <p:spPr/>
        <p:txBody>
          <a:bodyPr>
            <a:normAutofit/>
          </a:bodyPr>
          <a:lstStyle/>
          <a:p>
            <a:pPr algn="ctr"/>
            <a:r>
              <a:rPr lang="en-US" sz="2800" b="0" dirty="0" smtClean="0">
                <a:effectLst/>
                <a:latin typeface="Baskerville Old Face" panose="02020602080505020303" pitchFamily="18" charset="0"/>
              </a:rPr>
              <a:t>Foods Unit</a:t>
            </a:r>
            <a:r>
              <a:rPr lang="en-US" sz="2800" b="0" dirty="0">
                <a:effectLst/>
                <a:latin typeface="Baskerville Old Face" panose="02020602080505020303" pitchFamily="18" charset="0"/>
              </a:rPr>
              <a:t/>
            </a:r>
            <a:br>
              <a:rPr lang="en-US" sz="2800" b="0" dirty="0">
                <a:effectLst/>
                <a:latin typeface="Baskerville Old Face" panose="02020602080505020303" pitchFamily="18" charset="0"/>
              </a:rPr>
            </a:br>
            <a:r>
              <a:rPr lang="en-US" sz="2800" b="0" dirty="0">
                <a:effectLst/>
                <a:latin typeface="Baskerville Old Face" panose="02020602080505020303" pitchFamily="18" charset="0"/>
              </a:rPr>
              <a:t>6th Grade FACS –Day </a:t>
            </a:r>
            <a:r>
              <a:rPr lang="en-US" sz="2800" b="0" dirty="0" smtClean="0">
                <a:effectLst/>
                <a:latin typeface="Baskerville Old Face" panose="02020602080505020303" pitchFamily="18" charset="0"/>
              </a:rPr>
              <a:t>1</a:t>
            </a:r>
            <a:endParaRPr lang="en-US" sz="2800" b="0" dirty="0">
              <a:effectLst/>
              <a:latin typeface="Baskerville Old Face" panose="02020602080505020303" pitchFamily="18" charset="0"/>
            </a:endParaRPr>
          </a:p>
        </p:txBody>
      </p:sp>
    </p:spTree>
    <p:extLst>
      <p:ext uri="{BB962C8B-B14F-4D97-AF65-F5344CB8AC3E}">
        <p14:creationId xmlns:p14="http://schemas.microsoft.com/office/powerpoint/2010/main" val="2131740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5910</TotalTime>
  <Words>1744</Words>
  <Application>Microsoft Office PowerPoint</Application>
  <PresentationFormat>On-screen Show (4:3)</PresentationFormat>
  <Paragraphs>204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Baskerville Old Face</vt:lpstr>
      <vt:lpstr>Lucida Sans Unicode</vt:lpstr>
      <vt:lpstr>Verdana</vt:lpstr>
      <vt:lpstr>Wingdings 2</vt:lpstr>
      <vt:lpstr>Wingdings 3</vt:lpstr>
      <vt:lpstr>Concourse</vt:lpstr>
      <vt:lpstr>PowerPoint Presentation</vt:lpstr>
      <vt:lpstr> Personal Development 6th Grade FACS -Day2 </vt:lpstr>
      <vt:lpstr> Personal Development 6th Grade FACS –Day 3 </vt:lpstr>
      <vt:lpstr> Personal Development 6th Grade FACS –Day 4 </vt:lpstr>
      <vt:lpstr>Personal Development 6th Grade FACS –Day 5</vt:lpstr>
      <vt:lpstr>Personal Development 6th Grade FACS –Day 6</vt:lpstr>
      <vt:lpstr>Personal Development 6th Grade FACS –Day 7</vt:lpstr>
      <vt:lpstr>Personal Development 6th Grade FACS –Day 7</vt:lpstr>
      <vt:lpstr>Foods Unit 6th Grade FACS –Day 1</vt:lpstr>
      <vt:lpstr>Foods Unit 6th Grade FACS –Day 2</vt:lpstr>
      <vt:lpstr>Foods Unit 6th Grade FACS –Day 3</vt:lpstr>
      <vt:lpstr>Foods Unit 6th Grade FACS –Day 4</vt:lpstr>
      <vt:lpstr>Foods Unit 6th Grade FACS –Day 5</vt:lpstr>
      <vt:lpstr>Foods Unit 6th Grade FACS –Day 6</vt:lpstr>
      <vt:lpstr>Foods Unit 6th Grade FACS –Day 7</vt:lpstr>
      <vt:lpstr>Foods Unit 6th Grade FACS –Day 8</vt:lpstr>
      <vt:lpstr>Foods Unit 6th Grade FACS –Day 9</vt:lpstr>
      <vt:lpstr>Foods Unit 6th Grade FACS –Day 10</vt:lpstr>
      <vt:lpstr>Foods Unit 6th Grade FACS –Day 11</vt:lpstr>
      <vt:lpstr>Foods Unit 6th Grade FACS –Day 12</vt:lpstr>
      <vt:lpstr>Foods Unit 6th Grade FACS –Day 13</vt:lpstr>
      <vt:lpstr>Foods Unit 6th Grade FACS –Day 14</vt:lpstr>
      <vt:lpstr>Foods Unit 6th Grade FACS –Day 15</vt:lpstr>
      <vt:lpstr>Foods Unit 6th Grade FACS –Day 16</vt:lpstr>
      <vt:lpstr>Sewing Unit 6th Grade FACS Day 1</vt:lpstr>
      <vt:lpstr>Sewing Unit 6th Grade FACS Day 2</vt:lpstr>
      <vt:lpstr>Sewing Unit 6th Grade FACS Day 3</vt:lpstr>
      <vt:lpstr>Sewing Unit 6th Grade FACS Day 4</vt:lpstr>
      <vt:lpstr>Sewing Unit 6th Grade FACS Day 5-12</vt:lpstr>
      <vt:lpstr>Child Development Unit 5th Grade FACS Day 1</vt:lpstr>
      <vt:lpstr>Child Development Unit 5th Grade FACS Day 2</vt:lpstr>
      <vt:lpstr>Child Development Unit 5th Grade FACS Day 3</vt:lpstr>
      <vt:lpstr>Child Development Unit 5th Grade FACS Day 4</vt:lpstr>
      <vt:lpstr>Child Development Unit 5th Grade FACS Day 5</vt:lpstr>
      <vt:lpstr>Child Development Unit 5th Grade FACS Day 6-8</vt:lpstr>
      <vt:lpstr>Child Development Unit 5th Grade FACS Day 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satisfied Microsoft Office User</dc:creator>
  <cp:lastModifiedBy>Angela Oliver</cp:lastModifiedBy>
  <cp:revision>10</cp:revision>
  <dcterms:created xsi:type="dcterms:W3CDTF">2014-06-13T19:13:25Z</dcterms:created>
  <dcterms:modified xsi:type="dcterms:W3CDTF">2014-08-13T20:11:31Z</dcterms:modified>
</cp:coreProperties>
</file>