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29473-300D-46E7-9658-C85F1EDA5146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DD3B-F943-4A84-94A5-24031221E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65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A9D4C-4BBC-48DF-882F-3BCA408ACD8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AD893-985D-47AE-B13F-58529AB13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D893-985D-47AE-B13F-58529AB131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88726C-5EE9-4F4C-988B-C79B38AEC678}" type="datetimeFigureOut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48AF7E-B577-4D34-85EB-D85F7335A9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resortsupply.com/images/photos/KT/kt_tongs_heatresist.jpg&amp;imgrefurl=http://www.resortsupply.com/sugarbowl/SugarBowlVillage_09.html&amp;usg=__TQ5I7qsvRaedLLrYb7ns8LDF2HA=&amp;h=348&amp;w=500&amp;sz=9&amp;hl=en&amp;start=10&amp;tbnid=HT09gUpuvbDWYM:&amp;tbnh=90&amp;tbnw=130&amp;prev=/images?q=tongs&amp;gbv=2&amp;hl=en&amp;safe=active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google.com/imgres?imgurl=http://preparednesspro.files.wordpress.com/2009/02/can-opener.jpg&amp;imgrefurl=http://preparednesspro.wordpress.com/2009/02/&amp;usg=__HKjn5GT-G27fdAbqI2wREOuTLTo=&amp;h=324&amp;w=324&amp;sz=9&amp;hl=en&amp;start=1&amp;tbnid=zxeCwv8wURTi8M:&amp;tbnh=118&amp;tbnw=118&amp;prev=/images?q=can+opener&amp;gbv=2&amp;hl=en&amp;safe=active" TargetMode="External"/><Relationship Id="rId2" Type="http://schemas.openxmlformats.org/officeDocument/2006/relationships/hyperlink" Target="http://images.google.com/imgres?imgurl=http://bestkitchenknives.files.wordpress.com/2007/12/best-budget-kitchen-knives1.jpg&amp;imgrefurl=http://bestkitchenknives.wordpress.com/2007/12/12/best-budget-kitchen-knives/&amp;usg=__gjM4j5phZA_-TtvLuIusLLR0ypA=&amp;h=280&amp;w=280&amp;sz=16&amp;hl=en&amp;start=2&amp;tbnid=T5UmEnFDgxOa1M:&amp;tbnh=114&amp;tbnw=114&amp;prev=/images?q=kitchen+knives&amp;gbv=2&amp;hl=en&amp;safe=active&amp;sa=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instantpancakemix.com/images/ladle.jpg&amp;imgrefurl=http://www.instantpancakemix.com/Dosa_pan,_ladle,_spatula.html&amp;usg=__rKZAliXHi3eACTvcyiZrCdHzF4U=&amp;h=280&amp;w=280&amp;sz=6&amp;hl=en&amp;start=2&amp;tbnid=IGkMANEnq3tXNM:&amp;tbnh=114&amp;tbnw=114&amp;prev=/images?q=ladle&amp;gbv=2&amp;hl=en&amp;safe=activ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images.google.com/imgres?imgurl=http://kitchen.apartmenttherapy.com/images/uploads/2006_12_19VegetablePeeler.jpg&amp;imgrefurl=http://www.abosslady.com/2008/12/bad-bad-hurty-thing.html&amp;usg=__UKUSvJQLajGlLO_fEfTMPcMeeJs=&amp;h=198&amp;w=200&amp;sz=4&amp;hl=en&amp;start=2&amp;tbnid=OGqKM6yFiwqU1M:&amp;tbnh=103&amp;tbnw=104&amp;prev=/images?q=Vegetable+peeler&amp;gbv=2&amp;hl=en&amp;safe=active" TargetMode="External"/><Relationship Id="rId4" Type="http://schemas.openxmlformats.org/officeDocument/2006/relationships/hyperlink" Target="http://images.google.com/imgres?imgurl=http://www.4showers.com/Store/media/AGrateLoveCheeseGraterFavorUnpackaged.jpg&amp;imgrefurl=http://www.4showers.com/Store/AGrateLoveCheeseGrater.html&amp;usg=__zqJa6ep4WJC_Qo10zLUJ2wOjssM=&amp;h=358&amp;w=253&amp;sz=16&amp;hl=en&amp;start=7&amp;tbnid=_rmWdPJkRJ7fNM:&amp;tbnh=121&amp;tbnw=86&amp;prev=/images?q=grater&amp;gbv=2&amp;hl=en&amp;safe=active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images.google.com/imgres?imgurl=http://www.cookingfor.us/catalog/images/cooking%20utensils.jpg&amp;imgrefurl=http://www.cookingfor.us/catalog/-c-161_163_191.html&amp;usg=__Es93WDg2q3RI4-67MhGvnRwp9BI=&amp;h=280&amp;w=280&amp;sz=12&amp;hl=en&amp;start=10&amp;tbnid=yAmPL1-Yi9KSbM:&amp;tbnh=114&amp;tbnw=114&amp;prev=/images?q=utensils&amp;gbv=2&amp;hl=en&amp;safe=activ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cherubimfood.com/images/product_images/thumbnail_Norpro,%20Sheet,%20Baking%20,%20Non%20Stick.jpg&amp;imgrefurl=http://www.cherubimfood.com/en/kitchenware/bakeware.html&amp;usg=__zUD2mIZGg64A7_kPGN7ybGlNxF4=&amp;h=270&amp;w=270&amp;sz=28&amp;hl=en&amp;start=3&amp;tbnid=HWxewdrhydZRmM:&amp;tbnh=113&amp;tbnw=113&amp;prev=/images?q=10%22+X+15%22+baking+pan&amp;gbv=2&amp;hl=en&amp;safe=active" TargetMode="External"/><Relationship Id="rId13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images.google.com/imgres?imgurl=http://ecx.images-amazon.com/images/I/31f7%2BqgNbpL._SL500_AA280_.jpg&amp;imgrefurl=http://www.amazon.com/Chicago-Metallic-Professional-9-Inch-Pie/dp/B0000VLGZ2&amp;usg=__mzY5Lv1rd9pLsjVNHxkZpdLwypU=&amp;h=280&amp;w=280&amp;sz=6&amp;hl=en&amp;start=7&amp;tbnid=6ntWKHtYtXJzeM:&amp;tbnh=114&amp;tbnw=114&amp;prev=/images?q=pie+Pan&amp;gbv=2&amp;hl=en&amp;safe=active" TargetMode="External"/><Relationship Id="rId2" Type="http://schemas.openxmlformats.org/officeDocument/2006/relationships/hyperlink" Target="http://images.google.com/imgres?imgurl=http://www.castironcookware.com/lodge-muffin-pan.jpg&amp;imgrefurl=http://www.castironcookware.com/lodge-muffin-pan.html&amp;usg=__ahrkp3Yfi26w-FjsD-Pq3eTb_o0=&amp;h=248&amp;w=350&amp;sz=5&amp;hl=en&amp;start=1&amp;tbnid=IX6GHQdMw9xi8M:&amp;tbnh=85&amp;tbnw=120&amp;prev=/images?q=muffin+pan&amp;gbv=2&amp;hl=en&amp;safe=act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webstaurantstore.com/16-x-2-round-aluminum-cake-pan/16-x-2-round-aluminum-cake-pan.jpg&amp;imgrefurl=http://www.webstaurantstore.com/16-x-2-round-aluminum-cake-pan/419FS25162.html&amp;usg=__VWZa585wkg6k1QNCLA9iDSO2Jd4=&amp;h=300&amp;w=300&amp;sz=9&amp;hl=en&amp;start=13&amp;tbnid=NMeAGXPJLIDqlM:&amp;tbnh=116&amp;tbnw=116&amp;prev=/images?q=cake+pan&amp;gbv=2&amp;hl=en&amp;safe=active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0" Type="http://schemas.openxmlformats.org/officeDocument/2006/relationships/hyperlink" Target="http://images.google.com/imgres?imgurl=http://www.webstaurantstore.com/13-x-9-x-1-3-4-stainless-steel-baking-pan/13-x-9-x-1-3-4-stainless-steel-baking-pan.jpg&amp;imgrefurl=http://www.webstaurantstore.com/13-x-9-x-1-3-4-stainless-steel-baking-pan/922BP913.html&amp;usg=__O5pE_2RnI3_N7vlre6GHMA0IfUo=&amp;h=300&amp;w=300&amp;sz=5&amp;hl=en&amp;start=2&amp;tbnid=HqNPRfL8rCMOOM:&amp;tbnh=116&amp;tbnw=116&amp;prev=/images?q=9%22+X+13%22+baking+pan&amp;gbv=2&amp;hl=en&amp;safe=active&amp;sa=G" TargetMode="External"/><Relationship Id="rId4" Type="http://schemas.openxmlformats.org/officeDocument/2006/relationships/hyperlink" Target="http://images.google.com/imgres?imgurl=http://www.foodutensils.com.au/images/O122B-1_Single_Bread_Pan_Ti.jpg&amp;imgrefurl=http://www.foodutensils.com.au/loyal-marzipan-tool-p-1464.html&amp;usg=__h1gjEJFY2_JPAr4kkm2tds_xZHc=&amp;h=393&amp;w=530&amp;sz=14&amp;hl=en&amp;start=4&amp;tbnid=KwtcGng-kTmfFM:&amp;tbnh=98&amp;tbnw=132&amp;prev=/images?q=bread+pan&amp;gbv=2&amp;hl=en&amp;safe=active" TargetMode="External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wmf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Gill Sans Ultra Bold" pitchFamily="34" charset="0"/>
              </a:rPr>
              <a:t>Kitchen Basics</a:t>
            </a:r>
            <a:endParaRPr lang="en-US" sz="8000" dirty="0">
              <a:latin typeface="Gill Sans Ul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Dry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 dry ingredients including flour, sugar, and salt, use dry measuring cups and spoons.</a:t>
            </a:r>
          </a:p>
          <a:p>
            <a:r>
              <a:rPr lang="en-US" b="1" dirty="0" smtClean="0"/>
              <a:t>Heap</a:t>
            </a:r>
          </a:p>
          <a:p>
            <a:r>
              <a:rPr lang="en-US" b="1" dirty="0" smtClean="0"/>
              <a:t>Level</a:t>
            </a:r>
          </a:p>
          <a:p>
            <a:r>
              <a:rPr lang="en-US" b="1" dirty="0" smtClean="0"/>
              <a:t>Empty</a:t>
            </a:r>
            <a:endParaRPr lang="en-US" b="1" dirty="0"/>
          </a:p>
        </p:txBody>
      </p:sp>
      <p:pic>
        <p:nvPicPr>
          <p:cNvPr id="4" name="Picture 3" descr="flour6p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733800"/>
            <a:ext cx="2133600" cy="168021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Solid Ingredients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 solid ingredients including peanut butter , shortening and brown sugar use dry measuring cups.</a:t>
            </a:r>
          </a:p>
          <a:p>
            <a:r>
              <a:rPr lang="en-US" dirty="0" smtClean="0"/>
              <a:t>Pack.</a:t>
            </a:r>
          </a:p>
          <a:p>
            <a:r>
              <a:rPr lang="en-US" dirty="0" smtClean="0"/>
              <a:t>Level.</a:t>
            </a:r>
          </a:p>
          <a:p>
            <a:r>
              <a:rPr lang="en-US" dirty="0" smtClean="0"/>
              <a:t>Empty.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measuring_cups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971800"/>
            <a:ext cx="20574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 liquid ingredients including milk, water, oil and juice, use liquid measuring cups.</a:t>
            </a:r>
          </a:p>
          <a:p>
            <a:r>
              <a:rPr lang="en-US" dirty="0" smtClean="0"/>
              <a:t>Set cup on a flat surface</a:t>
            </a:r>
          </a:p>
          <a:p>
            <a:r>
              <a:rPr lang="en-US" dirty="0" smtClean="0"/>
              <a:t>Bend down to eye level and pour until the desire mark is reached .</a:t>
            </a:r>
            <a:endParaRPr lang="en-US" dirty="0"/>
          </a:p>
        </p:txBody>
      </p:sp>
      <p:pic>
        <p:nvPicPr>
          <p:cNvPr id="4" name="Picture 3" descr="liquid_measuring_c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419600"/>
            <a:ext cx="188595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Measuring Spoons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Use measuring spoons to measure small amounts of dry and liquid ingredients. Do not use kitchen spoons, they are not accurate.</a:t>
            </a:r>
          </a:p>
          <a:p>
            <a:pPr>
              <a:buNone/>
            </a:pPr>
            <a:r>
              <a:rPr lang="en-US" b="1" dirty="0" smtClean="0"/>
              <a:t>How to measure the following:</a:t>
            </a:r>
          </a:p>
          <a:p>
            <a:r>
              <a:rPr lang="en-US" dirty="0" smtClean="0"/>
              <a:t>¾ tsp. salt</a:t>
            </a:r>
          </a:p>
          <a:p>
            <a:r>
              <a:rPr lang="en-US" dirty="0" smtClean="0"/>
              <a:t>3tsp. Vanilla </a:t>
            </a:r>
            <a:endParaRPr lang="en-US" dirty="0"/>
          </a:p>
        </p:txBody>
      </p:sp>
      <p:pic>
        <p:nvPicPr>
          <p:cNvPr id="4" name="Picture 3" descr="measuring%20spo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191000"/>
            <a:ext cx="2609850" cy="17399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Do you understand these abbreviations?</a:t>
            </a:r>
          </a:p>
          <a:p>
            <a:r>
              <a:rPr lang="en-US" dirty="0" smtClean="0"/>
              <a:t>Teaspoon				tsp. or t.</a:t>
            </a:r>
          </a:p>
          <a:p>
            <a:r>
              <a:rPr lang="en-US" dirty="0" smtClean="0"/>
              <a:t>Tablespoon				tbsp. or T.</a:t>
            </a:r>
          </a:p>
          <a:p>
            <a:r>
              <a:rPr lang="en-US" dirty="0" smtClean="0"/>
              <a:t>Cup					c.	</a:t>
            </a:r>
          </a:p>
          <a:p>
            <a:r>
              <a:rPr lang="en-US" dirty="0" smtClean="0"/>
              <a:t>Pint					pt.</a:t>
            </a:r>
          </a:p>
          <a:p>
            <a:r>
              <a:rPr lang="en-US" dirty="0" smtClean="0"/>
              <a:t>Quart					qt.</a:t>
            </a:r>
          </a:p>
          <a:p>
            <a:r>
              <a:rPr lang="en-US" dirty="0" smtClean="0"/>
              <a:t>Ounce					oz.</a:t>
            </a:r>
          </a:p>
          <a:p>
            <a:r>
              <a:rPr lang="en-US" dirty="0" smtClean="0"/>
              <a:t>Pound					lb. or #</a:t>
            </a:r>
          </a:p>
          <a:p>
            <a:r>
              <a:rPr lang="en-US" dirty="0" smtClean="0"/>
              <a:t>Few grains				f.g.</a:t>
            </a:r>
          </a:p>
          <a:p>
            <a:r>
              <a:rPr lang="en-US" dirty="0" smtClean="0"/>
              <a:t>Fahrenheit				F.</a:t>
            </a:r>
          </a:p>
          <a:p>
            <a:pPr>
              <a:buNone/>
            </a:pPr>
            <a:r>
              <a:rPr lang="en-US" b="1" dirty="0" smtClean="0"/>
              <a:t>Why do you think recipes have abbreviations?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From large to small measurements :</a:t>
            </a:r>
          </a:p>
          <a:p>
            <a:pPr>
              <a:buNone/>
            </a:pPr>
            <a:r>
              <a:rPr lang="en-US" dirty="0" smtClean="0"/>
              <a:t>1 Tbsp        = 3 tsp.</a:t>
            </a:r>
          </a:p>
          <a:p>
            <a:pPr>
              <a:buNone/>
            </a:pPr>
            <a:r>
              <a:rPr lang="en-US" dirty="0" smtClean="0"/>
              <a:t>1 c.		= 16 tbsp.</a:t>
            </a:r>
          </a:p>
          <a:p>
            <a:pPr>
              <a:buNone/>
            </a:pPr>
            <a:r>
              <a:rPr lang="en-US" dirty="0" smtClean="0"/>
              <a:t>2c.		= 1 pt.</a:t>
            </a:r>
          </a:p>
          <a:p>
            <a:pPr>
              <a:buNone/>
            </a:pPr>
            <a:r>
              <a:rPr lang="en-US" dirty="0" smtClean="0"/>
              <a:t>4c.		= 1qt.</a:t>
            </a:r>
          </a:p>
          <a:p>
            <a:pPr>
              <a:buNone/>
            </a:pPr>
            <a:r>
              <a:rPr lang="en-US" dirty="0" smtClean="0"/>
              <a:t>16c.		= 1 gal.</a:t>
            </a:r>
          </a:p>
          <a:p>
            <a:pPr>
              <a:buNone/>
            </a:pPr>
            <a:r>
              <a:rPr lang="en-US" dirty="0" smtClean="0"/>
              <a:t>2pt.		= 1qt</a:t>
            </a:r>
          </a:p>
          <a:p>
            <a:pPr>
              <a:buNone/>
            </a:pPr>
            <a:r>
              <a:rPr lang="en-US" dirty="0" smtClean="0"/>
              <a:t>4qt. 		= 1gal.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The Dishes?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How to wash dishes properly:</a:t>
            </a:r>
          </a:p>
          <a:p>
            <a:r>
              <a:rPr lang="en-US" dirty="0" smtClean="0"/>
              <a:t>Scrape the extra food into the garbage</a:t>
            </a:r>
          </a:p>
          <a:p>
            <a:r>
              <a:rPr lang="en-US" dirty="0" smtClean="0"/>
              <a:t>Prepare your water, make sure its very warm, and had enough soap to clean your dishes.</a:t>
            </a:r>
          </a:p>
          <a:p>
            <a:r>
              <a:rPr lang="en-US" dirty="0" smtClean="0"/>
              <a:t>Wash glasses first, then silverware, plates, and cups. Wash pots and pans last, they will make the water greasy.</a:t>
            </a:r>
          </a:p>
          <a:p>
            <a:r>
              <a:rPr lang="en-US" dirty="0" smtClean="0"/>
              <a:t>Dry your dishes and put them away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Your Ready To Cook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Plan ahead… know your recipe and what ingredients and tools you need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-You may want to develop a time plan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Get every organized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Measure ingredients carefully and follow the directions step by step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Wash your hands before and after handling foods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When finished, wash, dry and put away the tools and utensils</a:t>
            </a:r>
          </a:p>
          <a:p>
            <a:pPr lvl="1">
              <a:buFont typeface="Wingdings" pitchFamily="2" charset="2"/>
              <a:buChar char="q"/>
            </a:pPr>
            <a:endParaRPr lang="en-US" sz="1800" i="1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Microwave Ovens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Read the manual and know how to operate your microwave properly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Comic Sans MS" pitchFamily="66" charset="0"/>
              </a:rPr>
              <a:t>Using &amp; Caring for Microwave Ovens: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Do not turn on a microwave when empty.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Use only microwave safe cookware, like class, ceramic, plastic and paper. Do not use metal cookware or wires or metallic-edged dishes.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Comic Sans MS" pitchFamily="66" charset="0"/>
              </a:rPr>
              <a:t>Safety Tips: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Always use a hot pad, dishes become hot in the microwave from the food.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Pierce certain foods before cooking  (potatoes &amp; hotdogs)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Remove cover so steam flows away from your face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Time-Saving Small Appliances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Waffle Iron		Slow cooker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Blender			Pressure Cooker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Toaster			Bread Maker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Electric Mixer		Food Processor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Rice Cooker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Griddle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Deep Fryer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900" b="1" dirty="0" smtClean="0">
                <a:latin typeface="Comic Sans MS" pitchFamily="66" charset="0"/>
              </a:rPr>
              <a:t>How many can you name?</a:t>
            </a:r>
          </a:p>
        </p:txBody>
      </p:sp>
      <p:pic>
        <p:nvPicPr>
          <p:cNvPr id="3073" name="Picture 1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581400"/>
            <a:ext cx="2602871" cy="2338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Kitchen Equipment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Cooking and baking tools and utensils save time and energy.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Make sure all utensils are durable and are easy to clean.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Learn how to use these tools for best results: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Cutting &amp; Serving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Mixing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Baking – in the oven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Cooking – on the stovetop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Cutting &amp; Serving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Knives	      Grater             Ladle         Vegetable </a:t>
            </a:r>
          </a:p>
          <a:p>
            <a:pPr>
              <a:buNone/>
            </a:pPr>
            <a:r>
              <a:rPr lang="en-US" dirty="0" smtClean="0"/>
              <a:t>						                    Peeler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Opener               Tongs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Serving Utensils</a:t>
            </a:r>
            <a:endParaRPr lang="en-US" dirty="0"/>
          </a:p>
        </p:txBody>
      </p:sp>
      <p:pic>
        <p:nvPicPr>
          <p:cNvPr id="1026" name="Picture 2" descr="http://t2.gstatic.com/images?q=tbn:T5UmEnFDgxOa1M:http://bestkitchenknives.files.wordpress.com/2007/12/best-budget-kitchen-knive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1905000" cy="19050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_rmWdPJkRJ7fNM:http://www.4showers.com/Store/media/AGrateLoveCheeseGraterFavorUnpackage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295400"/>
            <a:ext cx="1331925" cy="1873988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IGkMANEnq3tXNM:http://www.instantpancakemix.com/images/ladl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295400"/>
            <a:ext cx="1828800" cy="1828800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HT09gUpuvbDWYM:http://www.resortsupply.com/images/photos/KT/kt_tongs_heatresis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962400"/>
            <a:ext cx="2252131" cy="155917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OGqKM6yFiwqU1M:http://kitchen.apartmenttherapy.com/images/uploads/2006_12_19VegetablePeele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00" y="1676400"/>
            <a:ext cx="1447800" cy="143388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zxeCwv8wURTi8M:http://preparednesspro.files.wordpress.com/2009/02/can-opener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3962400"/>
            <a:ext cx="1752600" cy="1752600"/>
          </a:xfrm>
          <a:prstGeom prst="rect">
            <a:avLst/>
          </a:prstGeom>
          <a:noFill/>
        </p:spPr>
      </p:pic>
      <p:pic>
        <p:nvPicPr>
          <p:cNvPr id="1038" name="Picture 14" descr="http://t3.gstatic.com/images?q=tbn:yAmPL1-Yi9KSbM:http://www.cookingfor.us/catalog/images/cooking%2520utensil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0" y="4343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Mixing Tools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Pancake Turner/Spatula             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Wooden Spoon                             </a:t>
            </a:r>
            <a:r>
              <a:rPr lang="en-US" sz="2600" b="1" dirty="0" smtClean="0">
                <a:latin typeface="Comic Sans MS" pitchFamily="66" charset="0"/>
              </a:rPr>
              <a:t>Measuring Tools: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Wire Whisk                                Dry Measuring Cup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Rubber Scraper                     Liquid Measuring Cup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Pastry Blender                       Measuring Spoons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Rolling Pin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Mixing Bowls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Strainer/Colander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8434" name="Picture 2" descr="C:\Documents and Settings\raypec\Local Settings\Temporary Internet Files\Content.IE5\PFX2PZ19\MCj029614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1000"/>
            <a:ext cx="2286000" cy="2133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Muffin Pan 	  Bread/Loaf Pan        Cake Pan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10” X 15”               9” X 13”                 Pie Pan</a:t>
            </a:r>
          </a:p>
          <a:p>
            <a:pPr>
              <a:buNone/>
            </a:pPr>
            <a:r>
              <a:rPr lang="en-US" dirty="0" smtClean="0"/>
              <a:t>Baking Pan            Baking Pan </a:t>
            </a:r>
            <a:endParaRPr lang="en-US" dirty="0"/>
          </a:p>
        </p:txBody>
      </p:sp>
      <p:pic>
        <p:nvPicPr>
          <p:cNvPr id="19458" name="Picture 2" descr="http://t2.gstatic.com/images?q=tbn:IX6GHQdMw9xi8M:http://www.castironcookware.com/lodge-muffin-p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2151527" cy="15240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KwtcGng-kTmfFM:http://www.foodutensils.com.au/images/O122B-1_Single_Bread_Pan_T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447800"/>
            <a:ext cx="2052734" cy="1524000"/>
          </a:xfrm>
          <a:prstGeom prst="rect">
            <a:avLst/>
          </a:prstGeom>
          <a:noFill/>
        </p:spPr>
      </p:pic>
      <p:pic>
        <p:nvPicPr>
          <p:cNvPr id="19462" name="Picture 6" descr="http://t0.gstatic.com/images?q=tbn:NMeAGXPJLIDqlM:http://www.webstaurantstore.com/16-x-2-round-aluminum-cake-pan/16-x-2-round-aluminum-cake-pa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1295400"/>
            <a:ext cx="1676400" cy="1676402"/>
          </a:xfrm>
          <a:prstGeom prst="rect">
            <a:avLst/>
          </a:prstGeom>
          <a:noFill/>
        </p:spPr>
      </p:pic>
      <p:pic>
        <p:nvPicPr>
          <p:cNvPr id="19464" name="Picture 8" descr="http://t2.gstatic.com/images?q=tbn:HWxewdrhydZRmM:http://www.cherubimfood.com/images/product_images/thumbnail_Norpro,%2520Sheet,%2520Baking%2520,%2520Non%2520Stick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3657600"/>
            <a:ext cx="1676400" cy="1676401"/>
          </a:xfrm>
          <a:prstGeom prst="rect">
            <a:avLst/>
          </a:prstGeom>
          <a:noFill/>
        </p:spPr>
      </p:pic>
      <p:pic>
        <p:nvPicPr>
          <p:cNvPr id="19466" name="Picture 10" descr="http://t3.gstatic.com/images?q=tbn:HqNPRfL8rCMOOM:http://www.webstaurantstore.com/13-x-9-x-1-3-4-stainless-steel-baking-pan/13-x-9-x-1-3-4-stainless-steel-baking-pan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581400"/>
            <a:ext cx="1676398" cy="1676400"/>
          </a:xfrm>
          <a:prstGeom prst="rect">
            <a:avLst/>
          </a:prstGeom>
          <a:noFill/>
        </p:spPr>
      </p:pic>
      <p:pic>
        <p:nvPicPr>
          <p:cNvPr id="19468" name="Picture 12" descr="http://t2.gstatic.com/images?q=tbn:6ntWKHtYtXJzeM:http://ecx.images-amazon.com/images/I/31f7%252BqgNbpL._SL500_AA280_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0" y="3581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Tools</a:t>
            </a:r>
            <a:endParaRPr lang="en-US" dirty="0"/>
          </a:p>
        </p:txBody>
      </p:sp>
      <p:pic>
        <p:nvPicPr>
          <p:cNvPr id="20482" name="Picture 2" descr="C:\Documents and Settings\raypec\Local Settings\Temporary Internet Files\Content.IE5\PFX2PZ19\MCj034100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2111242" cy="160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2133600"/>
            <a:ext cx="15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Saucepan </a:t>
            </a:r>
            <a:endParaRPr lang="en-US" sz="2000" dirty="0"/>
          </a:p>
        </p:txBody>
      </p:sp>
      <p:pic>
        <p:nvPicPr>
          <p:cNvPr id="7" name="Picture 6" descr="sausep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1219200"/>
            <a:ext cx="1931701" cy="144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81400" y="2743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3-4 qt saucepan</a:t>
            </a:r>
            <a:endParaRPr lang="en-US" sz="2000" dirty="0"/>
          </a:p>
        </p:txBody>
      </p:sp>
      <p:pic>
        <p:nvPicPr>
          <p:cNvPr id="11" name="Picture 10" descr="Stock%20Pot%20Hire%20Christchur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457200"/>
            <a:ext cx="1524000" cy="1524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010400" y="2057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Stock pot</a:t>
            </a:r>
            <a:endParaRPr lang="en-US" sz="2000" dirty="0"/>
          </a:p>
        </p:txBody>
      </p:sp>
      <p:pic>
        <p:nvPicPr>
          <p:cNvPr id="14" name="Picture 13" descr="20cm%20Le%20Cresuset%20Frying%20P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2743200"/>
            <a:ext cx="1581150" cy="15811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81000" y="4343400"/>
            <a:ext cx="171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Small fry pan</a:t>
            </a:r>
          </a:p>
        </p:txBody>
      </p:sp>
      <p:pic>
        <p:nvPicPr>
          <p:cNvPr id="16" name="Picture 15" descr="P906002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0" y="3200400"/>
            <a:ext cx="2133599" cy="1600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71800" y="4800600"/>
            <a:ext cx="2092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Large frying pan</a:t>
            </a:r>
            <a:endParaRPr lang="en-US" sz="2000" dirty="0"/>
          </a:p>
        </p:txBody>
      </p:sp>
      <p:pic>
        <p:nvPicPr>
          <p:cNvPr id="19" name="Picture 18" descr="red-wok-stir-fry-pa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53200" y="2819400"/>
            <a:ext cx="2133600" cy="16002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77000" y="4572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Stir fry pan (wok)</a:t>
            </a:r>
            <a:endParaRPr lang="en-US" sz="2000" dirty="0"/>
          </a:p>
        </p:txBody>
      </p:sp>
      <p:pic>
        <p:nvPicPr>
          <p:cNvPr id="21" name="Picture 20" descr="JC79_Green_Roas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5114925"/>
            <a:ext cx="1743075" cy="174307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57400" y="640080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Roaster </a:t>
            </a:r>
            <a:endParaRPr lang="en-US" dirty="0"/>
          </a:p>
        </p:txBody>
      </p:sp>
      <p:pic>
        <p:nvPicPr>
          <p:cNvPr id="23" name="Picture 22" descr="411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76800" y="5143500"/>
            <a:ext cx="1714500" cy="1714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705600" y="6248400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Casserole Dishes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 How To Follow A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Its is most important to know some basic cooking terms and how to measure ingredients accurately when preparing foods.</a:t>
            </a:r>
          </a:p>
          <a:p>
            <a:pPr>
              <a:buNone/>
            </a:pPr>
            <a:r>
              <a:rPr lang="en-US" sz="2400" b="1" dirty="0" smtClean="0"/>
              <a:t>Most Recipes list ingredients and directions in the order that they occur. Follow the recipe step-by-step.</a:t>
            </a:r>
          </a:p>
          <a:p>
            <a:pPr>
              <a:buNone/>
            </a:pPr>
            <a:r>
              <a:rPr lang="en-US" sz="2400" b="1" dirty="0" smtClean="0"/>
              <a:t>To Get Good Food Results From a Recipe:</a:t>
            </a:r>
          </a:p>
          <a:p>
            <a:r>
              <a:rPr lang="en-US" sz="2400" dirty="0" smtClean="0"/>
              <a:t>Read the recipe carefully.</a:t>
            </a:r>
          </a:p>
          <a:p>
            <a:r>
              <a:rPr lang="en-US" sz="2400" dirty="0" smtClean="0"/>
              <a:t>Get all utensils, tools and ingredients ready.</a:t>
            </a:r>
          </a:p>
          <a:p>
            <a:r>
              <a:rPr lang="en-US" sz="2400" dirty="0" smtClean="0"/>
              <a:t>Measure accurately. </a:t>
            </a:r>
          </a:p>
          <a:p>
            <a:r>
              <a:rPr lang="en-US" sz="2400" dirty="0" smtClean="0"/>
              <a:t>Mix as directed .</a:t>
            </a:r>
          </a:p>
          <a:p>
            <a:r>
              <a:rPr lang="en-US" sz="2400" dirty="0" smtClean="0"/>
              <a:t>Bake or cook the required time.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</TotalTime>
  <Words>577</Words>
  <Application>Microsoft Office PowerPoint</Application>
  <PresentationFormat>On-screen Show 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Book Antiqua</vt:lpstr>
      <vt:lpstr>Calibri</vt:lpstr>
      <vt:lpstr>Comic Sans MS</vt:lpstr>
      <vt:lpstr>Gill Sans Ultra Bold</vt:lpstr>
      <vt:lpstr>Lucida Sans</vt:lpstr>
      <vt:lpstr>Wingdings</vt:lpstr>
      <vt:lpstr>Wingdings 2</vt:lpstr>
      <vt:lpstr>Wingdings 3</vt:lpstr>
      <vt:lpstr>Apex</vt:lpstr>
      <vt:lpstr>Kitchen Basics</vt:lpstr>
      <vt:lpstr>Microwave Ovens</vt:lpstr>
      <vt:lpstr>Time-Saving Small Appliances</vt:lpstr>
      <vt:lpstr>Kitchen Equipment</vt:lpstr>
      <vt:lpstr>Cutting &amp; Serving Tools</vt:lpstr>
      <vt:lpstr>Mixing Tools</vt:lpstr>
      <vt:lpstr>Baking Tools</vt:lpstr>
      <vt:lpstr>Cooking Tools</vt:lpstr>
      <vt:lpstr>Know How To Follow A Recipe</vt:lpstr>
      <vt:lpstr>Measuring Dry Ingredients</vt:lpstr>
      <vt:lpstr>Measuring Solid Ingredients </vt:lpstr>
      <vt:lpstr>Measuring Liquids</vt:lpstr>
      <vt:lpstr>Using Measuring Spoons</vt:lpstr>
      <vt:lpstr>Abbreviations</vt:lpstr>
      <vt:lpstr>Equivalents </vt:lpstr>
      <vt:lpstr>What About The Dishes?</vt:lpstr>
      <vt:lpstr>Now Your Ready To Cook</vt:lpstr>
    </vt:vector>
  </TitlesOfParts>
  <Company>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Basics</dc:title>
  <dc:creator>rp</dc:creator>
  <cp:lastModifiedBy>Angela Oliver</cp:lastModifiedBy>
  <cp:revision>23</cp:revision>
  <dcterms:created xsi:type="dcterms:W3CDTF">2009-11-03T15:22:50Z</dcterms:created>
  <dcterms:modified xsi:type="dcterms:W3CDTF">2014-09-05T15:08:17Z</dcterms:modified>
</cp:coreProperties>
</file>