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18"/>
  </p:handoutMasterIdLst>
  <p:sldIdLst>
    <p:sldId id="256" r:id="rId2"/>
    <p:sldId id="257" r:id="rId3"/>
    <p:sldId id="260" r:id="rId4"/>
    <p:sldId id="258" r:id="rId5"/>
    <p:sldId id="261" r:id="rId6"/>
    <p:sldId id="259" r:id="rId7"/>
    <p:sldId id="264" r:id="rId8"/>
    <p:sldId id="265" r:id="rId9"/>
    <p:sldId id="267" r:id="rId10"/>
    <p:sldId id="266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490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22C81-FF67-45FE-AA40-6ADF1F3632DB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1BE661-D7D7-4183-93C1-7F7652DC3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543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819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/>
            </a:p>
          </p:txBody>
        </p:sp>
        <p:sp>
          <p:nvSpPr>
            <p:cNvPr id="819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/>
            </a:p>
          </p:txBody>
        </p:sp>
        <p:sp>
          <p:nvSpPr>
            <p:cNvPr id="819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/>
            </a:p>
          </p:txBody>
        </p:sp>
        <p:grpSp>
          <p:nvGrpSpPr>
            <p:cNvPr id="819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8199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8200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8201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8202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03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8204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205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206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207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208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209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8210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211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212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213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214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215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216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217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821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821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22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22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22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22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22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22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22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22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22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22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23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23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23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23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23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23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23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23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8238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9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0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1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2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3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4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5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6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/>
            </a:p>
          </p:txBody>
        </p:sp>
        <p:sp>
          <p:nvSpPr>
            <p:cNvPr id="8247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8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 eaLnBrk="1" hangingPunct="1"/>
              <a:endParaRPr kumimoji="1" lang="en-US"/>
            </a:p>
          </p:txBody>
        </p:sp>
      </p:grpSp>
      <p:sp>
        <p:nvSpPr>
          <p:cNvPr id="824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5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251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252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253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8C16183-6D4B-4CF6-BF74-A3F8D61830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7BD42-E375-4DE3-B0B0-A5E9338354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5E89B-C31D-45A6-B40F-A952FB0009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19075" y="227013"/>
            <a:ext cx="7477125" cy="58689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01625" y="6242050"/>
            <a:ext cx="1782763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57425" y="6248400"/>
            <a:ext cx="3455988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67400" y="6248400"/>
            <a:ext cx="1755775" cy="474663"/>
          </a:xfrm>
        </p:spPr>
        <p:txBody>
          <a:bodyPr/>
          <a:lstStyle>
            <a:lvl1pPr>
              <a:defRPr/>
            </a:lvl1pPr>
          </a:lstStyle>
          <a:p>
            <a:fld id="{2B4E9850-D452-4917-A8F6-84F1411051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9FDAA-1195-405F-AABF-BE3201F6E2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776444-D263-4153-B946-E13B63CD83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158DA-82D3-4F01-A68E-B6909A4EC6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D873F8-CBF4-4D59-911A-D3408D8ED7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80710-FEC0-4446-8862-70F65CC668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2EDF9-E02A-4B5E-83A6-DA8763AE39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ADA799-140F-4089-9D20-D31CFDA197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85449A-0A8F-4D9A-80DF-15A4F92DA6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7171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/>
            </a:p>
          </p:txBody>
        </p:sp>
        <p:sp>
          <p:nvSpPr>
            <p:cNvPr id="7172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/>
            </a:p>
          </p:txBody>
        </p:sp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/>
            </a:p>
          </p:txBody>
        </p:sp>
        <p:grpSp>
          <p:nvGrpSpPr>
            <p:cNvPr id="7174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7175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7176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71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7178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179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7180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181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182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183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184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185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7186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187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188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189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190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191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192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193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7194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7195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196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197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198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199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200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201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202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203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204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205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206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207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208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209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210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211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212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213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7214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5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6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7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5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8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5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9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0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1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2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/>
            </a:p>
          </p:txBody>
        </p:sp>
        <p:sp>
          <p:nvSpPr>
            <p:cNvPr id="7223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4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 eaLnBrk="1" hangingPunct="1"/>
              <a:endParaRPr kumimoji="1" lang="en-US"/>
            </a:p>
          </p:txBody>
        </p:sp>
      </p:grpSp>
      <p:sp>
        <p:nvSpPr>
          <p:cNvPr id="7225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226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22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722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722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17829682-FBE5-41DA-8970-5E250BB7E05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7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http://uanrhh.web.arizona.edu/resources/recognition/certificate.gif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hyperlink" Target="http://images.google.com/imgres?imgurl=http://blogs.zdnet.com/digitalcameras/images/pandigital-8-inch-digital-photo-frame.jpg&amp;imgrefurl=http://blogs.zdnet.com/digitalcameras/?p%3D212&amp;h=582&amp;w=640&amp;sz=45&amp;hl=en&amp;start=12&amp;usg=__hxU6YSSy7kAdsa-SknCyRduJDMM=&amp;tbnid=5NZv87OPKWgQwM:&amp;tbnh=125&amp;tbnw=137&amp;prev=/images?q%3Dpicture%2Bframe%26gbv%3D2%26hl%3Den%26sa%3DG" TargetMode="Externa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imgurl=http://img2.travelblog.org/Photos/4229/20335/f/93300-Overholser-Mansion-0.jpg&amp;imgrefurl=http://www.travelblog.org/Photos/93300.html&amp;h=450&amp;w=600&amp;sz=56&amp;hl=en&amp;start=1&amp;usg=__Ur0ffzBFjCRBivOX8fZzVhmKvJM=&amp;tbnid=81AVlHI9Zw7y9M:&amp;tbnh=101&amp;tbnw=135&amp;prev=/images?q%3Dmansion%26gbv%3D2%26hl%3Den" TargetMode="External"/><Relationship Id="rId3" Type="http://schemas.openxmlformats.org/officeDocument/2006/relationships/image" Target="../media/image20.jpeg"/><Relationship Id="rId7" Type="http://schemas.openxmlformats.org/officeDocument/2006/relationships/image" Target="../media/image22.jpeg"/><Relationship Id="rId2" Type="http://schemas.openxmlformats.org/officeDocument/2006/relationships/hyperlink" Target="http://images.google.com/imgres?imgurl=http://www.starledger.com/images/morris/military.jpg&amp;imgrefurl=http://www.starledger.com/morris/mil_news.asp&amp;h=1040&amp;w=720&amp;sz=58&amp;hl=en&amp;start=6&amp;usg=__CXR5tviYcJYBtXzPSuycRWJ8Tqw=&amp;tbnid=8jt3J04sxLUOhM:&amp;tbnh=150&amp;tbnw=104&amp;prev=/images?q%3Dmilitary%26gbv%3D2%26hl%3D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m/imgres?imgurl=http://www.texasvirtualschool.org/image%20library/AA039576-teacher%20copy.jpg&amp;imgrefurl=http://mylaundrettemylove.blogspot.com/2008_07_27_archive.html&amp;h=509&amp;w=501&amp;sz=72&amp;hl=en&amp;start=6&amp;usg=__6lA6tqnadVge_wcIf2OSxSIiQ-c=&amp;tbnid=7zHwMeOO8g4PgM:&amp;tbnh=131&amp;tbnw=129&amp;prev=/images?q%3Dteacher%26gbv%3D2%26hl%3Den" TargetMode="External"/><Relationship Id="rId5" Type="http://schemas.openxmlformats.org/officeDocument/2006/relationships/image" Target="../media/image21.jpeg"/><Relationship Id="rId4" Type="http://schemas.openxmlformats.org/officeDocument/2006/relationships/hyperlink" Target="http://images.google.com/imgres?imgurl=http://www.freefoto.com/images/28/11/28_11_59---Policeman_web.jpg&amp;imgrefurl=http://www.freefoto.com/preview/28-11-59?ffid%3D28-11-59&amp;h=600&amp;w=400&amp;sz=88&amp;hl=en&amp;start=24&amp;usg=__4N2QDFBfINAEqB_idx7X6nHm7ag=&amp;tbnid=9VSUJdHBTAn9uM:&amp;tbnh=135&amp;tbnw=90&amp;prev=/images?q%3Dpolice%2Bman%26start%3D20%26gbv%3D2%26ndsp%3D20%26hl%3Den%26sa%3DN" TargetMode="External"/><Relationship Id="rId9" Type="http://schemas.openxmlformats.org/officeDocument/2006/relationships/image" Target="../media/image2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g"/><Relationship Id="rId3" Type="http://schemas.openxmlformats.org/officeDocument/2006/relationships/image" Target="../media/image25.jpg"/><Relationship Id="rId7" Type="http://schemas.openxmlformats.org/officeDocument/2006/relationships/image" Target="../media/image29.jp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g"/><Relationship Id="rId11" Type="http://schemas.openxmlformats.org/officeDocument/2006/relationships/image" Target="../media/image33.jpg"/><Relationship Id="rId5" Type="http://schemas.openxmlformats.org/officeDocument/2006/relationships/image" Target="../media/image27.jpg"/><Relationship Id="rId10" Type="http://schemas.openxmlformats.org/officeDocument/2006/relationships/image" Target="../media/image32.jpg"/><Relationship Id="rId4" Type="http://schemas.openxmlformats.org/officeDocument/2006/relationships/image" Target="../media/image26.jpg"/><Relationship Id="rId9" Type="http://schemas.openxmlformats.org/officeDocument/2006/relationships/image" Target="../media/image3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google.com/imgres?imgurl=http://www.geekologie.com/2008/04/04/defendius-door-lock.jpg&amp;imgrefurl=http://www.geekologie.com/mt/mt-search.cgi?tag%3Dsafety%26blog_id%3D1&amp;h=437&amp;w=450&amp;sz=33&amp;hl=en&amp;start=13&amp;usg=__9yxfQ9PFek4pqY6eBEFHRysri_Q=&amp;tbnid=pT4JlYyRrBONKM:&amp;tbnh=123&amp;tbnw=127&amp;prev=/images?q%3Ddoor%2Block%26gbv%3D2%26hl%3De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://images.google.com/imgres?imgurl=http://livingindryden.org/images/home/oldRoof09242007B.jpg&amp;imgrefurl=http://livingindryden.org/2007/10/reroofed.html&amp;h=683&amp;w=1024&amp;sz=310&amp;hl=en&amp;start=16&amp;usg=__V4viE_B3jjJpFk_1waWVktpVLK8=&amp;tbnid=A-u6GAm-PeGMrM:&amp;tbnh=100&amp;tbnw=150&amp;prev=/images?q%3Droof%26gbv%3D2%26hl%3Den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Maslow’s Hierarchy of Needs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Housing &amp; Interior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Love / Belonging	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You need to feel loved and accepted.</a:t>
            </a:r>
          </a:p>
          <a:p>
            <a:pPr lvl="1"/>
            <a:r>
              <a:rPr lang="en-US"/>
              <a:t>Praise</a:t>
            </a:r>
          </a:p>
          <a:p>
            <a:pPr lvl="1"/>
            <a:r>
              <a:rPr lang="en-US"/>
              <a:t>Support</a:t>
            </a:r>
          </a:p>
          <a:p>
            <a:pPr lvl="1"/>
            <a:r>
              <a:rPr lang="en-US"/>
              <a:t>Companionship</a:t>
            </a:r>
          </a:p>
          <a:p>
            <a:pPr lvl="1"/>
            <a:r>
              <a:rPr lang="en-US"/>
              <a:t>Acceptance</a:t>
            </a:r>
          </a:p>
          <a:p>
            <a:pPr lvl="1"/>
            <a:r>
              <a:rPr lang="en-US"/>
              <a:t>Recognition</a:t>
            </a:r>
          </a:p>
          <a:p>
            <a:pPr lvl="1"/>
            <a:r>
              <a:rPr lang="en-US"/>
              <a:t>Love</a:t>
            </a:r>
          </a:p>
          <a:p>
            <a:r>
              <a:rPr lang="en-US"/>
              <a:t>Housing examples?</a:t>
            </a:r>
          </a:p>
        </p:txBody>
      </p:sp>
      <p:pic>
        <p:nvPicPr>
          <p:cNvPr id="19460" name="Picture 4" descr="http://uanrhh.web.arizona.edu/resources/recognition/certificate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657600" y="2209800"/>
            <a:ext cx="2667000" cy="207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 descr="A heart love hearts valentines day valentine 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4572000"/>
            <a:ext cx="1828800" cy="175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7" descr="pandigital-8-inch-digital-photo-fram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228600"/>
            <a:ext cx="1447800" cy="132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dd01630_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762000"/>
            <a:ext cx="7010400" cy="5105400"/>
          </a:xfrm>
          <a:noFill/>
          <a:ln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286000" y="762000"/>
            <a:ext cx="45704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>
                <a:solidFill>
                  <a:schemeClr val="accent2"/>
                </a:solidFill>
                <a:latin typeface="Arial Black" pitchFamily="34" charset="0"/>
              </a:rPr>
              <a:t>SELF-ACTUALIZATION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276600" y="1828800"/>
            <a:ext cx="3276600" cy="595313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  <a:latin typeface="Arial Black" pitchFamily="34" charset="0"/>
              </a:rPr>
              <a:t>SELF-ESTEEM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048000" y="5257800"/>
            <a:ext cx="36623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Black" pitchFamily="34" charset="0"/>
              </a:rPr>
              <a:t>PHYSICAL NEEDS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2133600" y="4114800"/>
            <a:ext cx="4495800" cy="519113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Black" pitchFamily="34" charset="0"/>
              </a:rPr>
              <a:t>SAFETY / SECURITY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590800" y="2971800"/>
            <a:ext cx="39798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  <a:latin typeface="Arial Black" pitchFamily="34" charset="0"/>
              </a:rPr>
              <a:t>LOVE / BELONGING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utoUpdateAnimBg="0"/>
      <p:bldP spid="21508" grpId="0" animBg="1" autoUpdateAnimBg="0"/>
      <p:bldP spid="2151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Self-Esteem	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143000"/>
            <a:ext cx="7386638" cy="4953000"/>
          </a:xfrm>
        </p:spPr>
        <p:txBody>
          <a:bodyPr/>
          <a:lstStyle/>
          <a:p>
            <a:r>
              <a:rPr lang="en-US"/>
              <a:t>Knowing you have value                             and self-worth.</a:t>
            </a:r>
          </a:p>
          <a:p>
            <a:r>
              <a:rPr lang="en-US"/>
              <a:t>Need for respect.</a:t>
            </a:r>
          </a:p>
          <a:p>
            <a:r>
              <a:rPr lang="en-US"/>
              <a:t>You know others are pleased with who you are.</a:t>
            </a:r>
          </a:p>
          <a:p>
            <a:r>
              <a:rPr lang="en-US"/>
              <a:t>By acquiring esteem, you gain confidence and feel                              needed in the world.</a:t>
            </a:r>
          </a:p>
          <a:p>
            <a:r>
              <a:rPr lang="en-US"/>
              <a:t>Housing examples?</a:t>
            </a:r>
          </a:p>
        </p:txBody>
      </p:sp>
      <p:pic>
        <p:nvPicPr>
          <p:cNvPr id="22532" name="Picture 4" descr="estee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4711700"/>
            <a:ext cx="1905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5" descr="black%20hills%2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381000"/>
            <a:ext cx="21875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dd01630_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762000"/>
            <a:ext cx="7010400" cy="5105400"/>
          </a:xfrm>
          <a:noFill/>
          <a:ln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286000" y="762000"/>
            <a:ext cx="4646613" cy="595313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>
                <a:solidFill>
                  <a:schemeClr val="accent2"/>
                </a:solidFill>
                <a:latin typeface="Arial Black" pitchFamily="34" charset="0"/>
              </a:rPr>
              <a:t>SELF-ACTUALIZATION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276600" y="1828800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  <a:latin typeface="Arial Black" pitchFamily="34" charset="0"/>
              </a:rPr>
              <a:t>SELF-ESTEEM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048000" y="5257800"/>
            <a:ext cx="36623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Black" pitchFamily="34" charset="0"/>
              </a:rPr>
              <a:t>PHYSICAL NEEDS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2133600" y="4114800"/>
            <a:ext cx="4495800" cy="519113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Black" pitchFamily="34" charset="0"/>
              </a:rPr>
              <a:t>SAFETY / SECURITY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590800" y="2971800"/>
            <a:ext cx="39798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  <a:latin typeface="Arial Black" pitchFamily="34" charset="0"/>
              </a:rPr>
              <a:t>LOVE / BELONGING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nimBg="1" autoUpdateAnimBg="0"/>
      <p:bldP spid="23556" grpId="0" autoUpdateAnimBg="0"/>
      <p:bldP spid="2355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Self-Actualization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Reaching your fullest potential.</a:t>
            </a:r>
          </a:p>
          <a:p>
            <a:r>
              <a:rPr lang="en-US"/>
              <a:t>Ultimate level of fulfillment and satisfaction.</a:t>
            </a:r>
          </a:p>
          <a:p>
            <a:r>
              <a:rPr lang="en-US"/>
              <a:t>To reach this level, all other needs must be met.</a:t>
            </a:r>
          </a:p>
          <a:p>
            <a:r>
              <a:rPr lang="en-US"/>
              <a:t>Housing examples?</a:t>
            </a:r>
          </a:p>
        </p:txBody>
      </p:sp>
      <p:pic>
        <p:nvPicPr>
          <p:cNvPr id="24581" name="Picture 5" descr="military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4191000"/>
            <a:ext cx="1308100" cy="1885950"/>
          </a:xfrm>
          <a:prstGeom prst="rect">
            <a:avLst/>
          </a:prstGeom>
          <a:noFill/>
        </p:spPr>
      </p:pic>
      <p:pic>
        <p:nvPicPr>
          <p:cNvPr id="24583" name="Picture 7" descr="28_11_59---Policeman_web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533400"/>
            <a:ext cx="1270000" cy="1905000"/>
          </a:xfrm>
          <a:prstGeom prst="rect">
            <a:avLst/>
          </a:prstGeom>
          <a:noFill/>
        </p:spPr>
      </p:pic>
      <p:pic>
        <p:nvPicPr>
          <p:cNvPr id="24585" name="Picture 9" descr="AA039576-teacher%2520copy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457200"/>
            <a:ext cx="1228725" cy="1247775"/>
          </a:xfrm>
          <a:prstGeom prst="rect">
            <a:avLst/>
          </a:prstGeom>
          <a:noFill/>
        </p:spPr>
      </p:pic>
      <p:pic>
        <p:nvPicPr>
          <p:cNvPr id="24587" name="Picture 11" descr="93300-Overholser-Mansion-0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981200" y="4953000"/>
            <a:ext cx="1905000" cy="1425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Assignment: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will be creating a triangle displaying Maslow’s Hierarchy of needs.</a:t>
            </a:r>
          </a:p>
          <a:p>
            <a:r>
              <a:rPr lang="en-US" dirty="0" smtClean="0"/>
              <a:t>You must include all 5 steps of Maslow’s needs.</a:t>
            </a:r>
          </a:p>
          <a:p>
            <a:r>
              <a:rPr lang="en-US" dirty="0" smtClean="0"/>
              <a:t>You must include at least two pictures out of magazines to represent each stage.</a:t>
            </a:r>
          </a:p>
          <a:p>
            <a:r>
              <a:rPr lang="en-US" dirty="0" smtClean="0"/>
              <a:t>It must be colorful and neat.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Maslow’s Hierarchy of Needs: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 bwMode="auto">
          <a:xfrm>
            <a:off x="251348" y="1080846"/>
            <a:ext cx="7162800" cy="541020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 </a:t>
            </a:r>
            <a:r>
              <a:rPr lang="en-US" dirty="0" smtClean="0"/>
              <a:t>             </a:t>
            </a:r>
            <a:r>
              <a:rPr lang="en-US" b="1" dirty="0" smtClean="0"/>
              <a:t>Love/Belonging</a:t>
            </a:r>
            <a:endParaRPr lang="en-US" b="1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             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               </a:t>
            </a:r>
            <a:r>
              <a:rPr lang="en-US" b="1" dirty="0" smtClean="0"/>
              <a:t>Safety/Security</a:t>
            </a:r>
            <a:endParaRPr lang="en-US" b="1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  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Physical Needs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2101334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Self-Actualization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124200" y="3048000"/>
            <a:ext cx="2127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Self-Esteem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027142" y="11612079"/>
            <a:ext cx="404919" cy="294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28" name="Picture 4" descr="https://encrypted-tbn0.gstatic.com/images?q=tbn:ANd9GcSQ9JSyhoL7AKTIPb9aWzRtOZW0rV4-tKzSPWPz2Xpc3-Zmxayes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629831"/>
            <a:ext cx="911112" cy="923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5658518"/>
            <a:ext cx="1648806" cy="9927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4666207"/>
            <a:ext cx="1139712" cy="73529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4612155"/>
            <a:ext cx="789351" cy="78935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586307"/>
            <a:ext cx="1030026" cy="7715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642" y="3733799"/>
            <a:ext cx="1223670" cy="68525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790" y="2620778"/>
            <a:ext cx="976625" cy="82853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118" y="2745282"/>
            <a:ext cx="1057275" cy="82833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300" y="1591723"/>
            <a:ext cx="992386" cy="66038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033" y="1534372"/>
            <a:ext cx="998747" cy="725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38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Objectives:		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Analyze needs, values, and goals as they relate to lifestyle and life cycle.</a:t>
            </a:r>
          </a:p>
          <a:p>
            <a:r>
              <a:rPr lang="en-US"/>
              <a:t>List the levels of Maslow’s Pyramid.</a:t>
            </a:r>
          </a:p>
          <a:p>
            <a:r>
              <a:rPr lang="en-US"/>
              <a:t>Explain how housing can meet each need of Maslow’s pyramid.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Housing	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Any dwelling that provides shelter.</a:t>
            </a:r>
          </a:p>
          <a:p>
            <a:pPr>
              <a:lnSpc>
                <a:spcPct val="80000"/>
              </a:lnSpc>
            </a:pPr>
            <a:r>
              <a:rPr lang="en-US"/>
              <a:t>Near Environment:</a:t>
            </a:r>
          </a:p>
          <a:p>
            <a:pPr lvl="1">
              <a:lnSpc>
                <a:spcPct val="80000"/>
              </a:lnSpc>
            </a:pPr>
            <a:r>
              <a:rPr lang="en-US"/>
              <a:t>Refers to what is within or near the shelter.</a:t>
            </a:r>
          </a:p>
          <a:p>
            <a:pPr lvl="1">
              <a:lnSpc>
                <a:spcPct val="80000"/>
              </a:lnSpc>
            </a:pPr>
            <a:r>
              <a:rPr lang="en-US"/>
              <a:t>Furnishings neighborhood, and community.</a:t>
            </a:r>
          </a:p>
          <a:p>
            <a:pPr>
              <a:lnSpc>
                <a:spcPct val="80000"/>
              </a:lnSpc>
            </a:pPr>
            <a:r>
              <a:rPr lang="en-US"/>
              <a:t>Total Environment:</a:t>
            </a:r>
          </a:p>
          <a:p>
            <a:pPr lvl="1">
              <a:lnSpc>
                <a:spcPct val="80000"/>
              </a:lnSpc>
            </a:pPr>
            <a:r>
              <a:rPr lang="en-US"/>
              <a:t>All of your interactions with people and buildings as well as different geological areas outside your dwelling place, neighborhood, and local community.</a:t>
            </a:r>
          </a:p>
          <a:p>
            <a:pPr>
              <a:lnSpc>
                <a:spcPct val="8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Hierarchy of Needs		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According to Abraham Maslow there are 5 basic levels</a:t>
            </a:r>
          </a:p>
          <a:p>
            <a:r>
              <a:rPr lang="en-US"/>
              <a:t>Maslow presented these levels in a hierarchy, or ranking</a:t>
            </a:r>
          </a:p>
          <a:p>
            <a:r>
              <a:rPr lang="en-US"/>
              <a:t>He ranked them from most essential to least</a:t>
            </a:r>
          </a:p>
          <a:p>
            <a:r>
              <a:rPr lang="en-US"/>
              <a:t>You must meet the 1st level before moving on to the next.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9" name="Picture 7" descr="dd01630_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762000"/>
            <a:ext cx="7010400" cy="5105400"/>
          </a:xfrm>
          <a:noFill/>
          <a:ln/>
        </p:spPr>
      </p:pic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2286000" y="762000"/>
            <a:ext cx="45704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>
                <a:solidFill>
                  <a:schemeClr val="accent2"/>
                </a:solidFill>
                <a:latin typeface="Arial Black" pitchFamily="34" charset="0"/>
              </a:rPr>
              <a:t>SELF-ACTUALIZATION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3276600" y="1828800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  <a:latin typeface="Arial Black" pitchFamily="34" charset="0"/>
              </a:rPr>
              <a:t>SELF-ESTEEM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2590800" y="2971800"/>
            <a:ext cx="39798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  <a:latin typeface="Arial Black" pitchFamily="34" charset="0"/>
              </a:rPr>
              <a:t>LOVE / BELONGING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2133600" y="4114800"/>
            <a:ext cx="449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Black" pitchFamily="34" charset="0"/>
              </a:rPr>
              <a:t>SAFETY / SECURITY</a:t>
            </a: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3048000" y="5257800"/>
            <a:ext cx="3738563" cy="595313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Black" pitchFamily="34" charset="0"/>
              </a:rPr>
              <a:t>PHYSICAL NEEDS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utoUpdateAnimBg="0"/>
      <p:bldP spid="13321" grpId="0" autoUpdateAnimBg="0"/>
      <p:bldP spid="1332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Needs		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219200"/>
            <a:ext cx="7386638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Basic Needs: Required for Survival</a:t>
            </a:r>
          </a:p>
          <a:p>
            <a:pPr lvl="1">
              <a:lnSpc>
                <a:spcPct val="90000"/>
              </a:lnSpc>
            </a:pPr>
            <a:r>
              <a:rPr lang="en-US"/>
              <a:t>Food</a:t>
            </a:r>
          </a:p>
          <a:p>
            <a:pPr lvl="1">
              <a:lnSpc>
                <a:spcPct val="90000"/>
              </a:lnSpc>
            </a:pPr>
            <a:r>
              <a:rPr lang="en-US"/>
              <a:t>Shelter</a:t>
            </a:r>
          </a:p>
          <a:p>
            <a:pPr lvl="1">
              <a:lnSpc>
                <a:spcPct val="90000"/>
              </a:lnSpc>
            </a:pPr>
            <a:r>
              <a:rPr lang="en-US"/>
              <a:t>Clothing</a:t>
            </a:r>
          </a:p>
          <a:p>
            <a:pPr>
              <a:lnSpc>
                <a:spcPct val="90000"/>
              </a:lnSpc>
            </a:pPr>
            <a:r>
              <a:rPr lang="en-US"/>
              <a:t>Wants: Things you would like to have or do.</a:t>
            </a:r>
          </a:p>
          <a:p>
            <a:pPr>
              <a:lnSpc>
                <a:spcPct val="90000"/>
              </a:lnSpc>
            </a:pPr>
            <a:r>
              <a:rPr lang="en-US"/>
              <a:t>Your needs must be satisfied before you’re able to think about anything else. </a:t>
            </a:r>
          </a:p>
          <a:p>
            <a:pPr>
              <a:lnSpc>
                <a:spcPct val="90000"/>
              </a:lnSpc>
            </a:pPr>
            <a:r>
              <a:rPr lang="en-US"/>
              <a:t>Housing examples?</a:t>
            </a:r>
          </a:p>
        </p:txBody>
      </p:sp>
      <p:pic>
        <p:nvPicPr>
          <p:cNvPr id="11268" name="Picture 4" descr="cloth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828800"/>
            <a:ext cx="1327150" cy="1371600"/>
          </a:xfrm>
          <a:prstGeom prst="rect">
            <a:avLst/>
          </a:prstGeom>
          <a:noFill/>
        </p:spPr>
      </p:pic>
      <p:pic>
        <p:nvPicPr>
          <p:cNvPr id="11269" name="Picture 5" descr="food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828800"/>
            <a:ext cx="1600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dd01630_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762000"/>
            <a:ext cx="7010400" cy="5105400"/>
          </a:xfrm>
          <a:noFill/>
          <a:ln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286000" y="762000"/>
            <a:ext cx="45704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>
                <a:solidFill>
                  <a:schemeClr val="accent2"/>
                </a:solidFill>
                <a:latin typeface="Arial Black" pitchFamily="34" charset="0"/>
              </a:rPr>
              <a:t>SELF-ACTUALIZATION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276600" y="1828800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  <a:latin typeface="Arial Black" pitchFamily="34" charset="0"/>
              </a:rPr>
              <a:t>SELF-ESTEEM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3048000" y="5257800"/>
            <a:ext cx="36623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Black" pitchFamily="34" charset="0"/>
              </a:rPr>
              <a:t>PHYSICAL NEEDS</a:t>
            </a: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2133600" y="4114800"/>
            <a:ext cx="4495800" cy="595313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Black" pitchFamily="34" charset="0"/>
              </a:rPr>
              <a:t>SAFETY / SECURITY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2590800" y="2971800"/>
            <a:ext cx="39798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  <a:latin typeface="Arial Black" pitchFamily="34" charset="0"/>
              </a:rPr>
              <a:t>LOVE / BELONGING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utoUpdateAnimBg="0"/>
      <p:bldP spid="17412" grpId="0" autoUpdateAnimBg="0"/>
      <p:bldP spid="1741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Safety / Security	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Protects you from physical harm.</a:t>
            </a:r>
          </a:p>
          <a:p>
            <a:r>
              <a:rPr lang="en-US"/>
              <a:t>You feel both physically and emotional secure.</a:t>
            </a:r>
          </a:p>
          <a:p>
            <a:pPr lvl="1"/>
            <a:r>
              <a:rPr lang="en-US"/>
              <a:t>Feeling safe from threats and danger.</a:t>
            </a:r>
          </a:p>
          <a:p>
            <a:r>
              <a:rPr lang="en-US"/>
              <a:t>You need to feel safe in your surroundings and know what to expect.</a:t>
            </a:r>
          </a:p>
          <a:p>
            <a:r>
              <a:rPr lang="en-US"/>
              <a:t>Housing examples?</a:t>
            </a:r>
          </a:p>
        </p:txBody>
      </p:sp>
      <p:pic>
        <p:nvPicPr>
          <p:cNvPr id="18437" name="Picture 5" descr="defendius-door-lock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4953000"/>
            <a:ext cx="1524000" cy="1476375"/>
          </a:xfrm>
          <a:prstGeom prst="rect">
            <a:avLst/>
          </a:prstGeom>
          <a:noFill/>
        </p:spPr>
      </p:pic>
      <p:pic>
        <p:nvPicPr>
          <p:cNvPr id="18439" name="Picture 7" descr="oldRoof09242007B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2209800"/>
            <a:ext cx="1676400" cy="111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dd01630_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762000"/>
            <a:ext cx="7010400" cy="5105400"/>
          </a:xfrm>
          <a:noFill/>
          <a:ln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286000" y="762000"/>
            <a:ext cx="45704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>
                <a:solidFill>
                  <a:schemeClr val="accent2"/>
                </a:solidFill>
                <a:latin typeface="Arial Black" pitchFamily="34" charset="0"/>
              </a:rPr>
              <a:t>SELF-ACTUALIZATION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276600" y="1828800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  <a:latin typeface="Arial Black" pitchFamily="34" charset="0"/>
              </a:rPr>
              <a:t>SELF-ESTEEM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2133600" y="4114800"/>
            <a:ext cx="449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Black" pitchFamily="34" charset="0"/>
              </a:rPr>
              <a:t>SAFETY / SECURITY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3048000" y="5257800"/>
            <a:ext cx="3662363" cy="519113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Black" pitchFamily="34" charset="0"/>
              </a:rPr>
              <a:t>PHYSICAL NEEDS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2590800" y="2971800"/>
            <a:ext cx="4056063" cy="595313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  <a:latin typeface="Arial Black" pitchFamily="34" charset="0"/>
              </a:rPr>
              <a:t>LOVE / BELONGING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utoUpdateAnimBg="0"/>
      <p:bldP spid="20484" grpId="0" autoUpdateAnimBg="0"/>
      <p:bldP spid="20488" grpId="0" animBg="1" autoUpdateAnimBg="0"/>
    </p:bldLst>
  </p:timing>
</p:sld>
</file>

<file path=ppt/theme/theme1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87</TotalTime>
  <Words>419</Words>
  <Application>Microsoft Office PowerPoint</Application>
  <PresentationFormat>On-screen Show (4:3)</PresentationFormat>
  <Paragraphs>92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Arial Black</vt:lpstr>
      <vt:lpstr>Kimono</vt:lpstr>
      <vt:lpstr>Maslow’s Hierarchy of Needs</vt:lpstr>
      <vt:lpstr>Objectives:  </vt:lpstr>
      <vt:lpstr>Housing </vt:lpstr>
      <vt:lpstr>Hierarchy of Needs  </vt:lpstr>
      <vt:lpstr>PowerPoint Presentation</vt:lpstr>
      <vt:lpstr>Physical Needs  </vt:lpstr>
      <vt:lpstr>PowerPoint Presentation</vt:lpstr>
      <vt:lpstr>Safety / Security </vt:lpstr>
      <vt:lpstr>PowerPoint Presentation</vt:lpstr>
      <vt:lpstr>Love / Belonging </vt:lpstr>
      <vt:lpstr>PowerPoint Presentation</vt:lpstr>
      <vt:lpstr>Self-Esteem </vt:lpstr>
      <vt:lpstr>PowerPoint Presentation</vt:lpstr>
      <vt:lpstr>Self-Actualization</vt:lpstr>
      <vt:lpstr>Assignment:</vt:lpstr>
      <vt:lpstr>Maslow’s Hierarchy of Needs:</vt:lpstr>
    </vt:vector>
  </TitlesOfParts>
  <Company>Carthage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kelleys</dc:creator>
  <cp:lastModifiedBy>Angela Oliver</cp:lastModifiedBy>
  <cp:revision>19</cp:revision>
  <dcterms:created xsi:type="dcterms:W3CDTF">2008-09-04T18:53:55Z</dcterms:created>
  <dcterms:modified xsi:type="dcterms:W3CDTF">2014-08-21T18:44:30Z</dcterms:modified>
</cp:coreProperties>
</file>