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6" r:id="rId8"/>
    <p:sldId id="263" r:id="rId9"/>
    <p:sldId id="275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2B072-AF04-4160-AE84-E1C29AF3F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160C2-C9CD-4630-8C2F-EA50D74485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3C298-ED93-44CE-A164-8233CB908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D0525-03AA-4A94-B352-0C044F402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D1B70-EC39-4B89-B724-D2A68C34B9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F582D-2336-456E-9B05-8F7DB49B2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09521-6C41-4BB1-9643-487E840D1D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BEA9A-C105-4997-9B99-0F8DAF266A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B4FE2-6C26-44B9-B85A-9EEB5005A8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3AFCE-9AF4-4138-9ED1-9EDC7ECC40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17992-FA7B-475D-AB1C-286A7C232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C34E6E-222E-4552-B04E-3A580ECD72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doqocy.com/click-2970341-10379236?url=http://www.cooking.com/products/shprodde.asp?SKU=100673&amp;cjsku=100673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4267200"/>
          </a:xfrm>
        </p:spPr>
        <p:txBody>
          <a:bodyPr/>
          <a:lstStyle/>
          <a:p>
            <a:r>
              <a:rPr lang="en-US" sz="6000"/>
              <a:t>Measuring Basics II</a:t>
            </a:r>
            <a:br>
              <a:rPr lang="en-US" sz="6000"/>
            </a:br>
            <a:r>
              <a:rPr lang="en-US" sz="6000"/>
              <a:t/>
            </a:r>
            <a:br>
              <a:rPr lang="en-US" sz="6000"/>
            </a:br>
            <a:r>
              <a:rPr lang="en-US"/>
              <a:t>Class Notes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7630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Shortening</a:t>
            </a:r>
          </a:p>
          <a:p>
            <a:pPr>
              <a:spcBef>
                <a:spcPct val="50000"/>
              </a:spcBef>
            </a:pPr>
            <a:r>
              <a:rPr lang="en-US" sz="2800"/>
              <a:t>Shortening is a solid </a:t>
            </a:r>
            <a:r>
              <a:rPr lang="en-US" sz="2800" b="1" u="sng"/>
              <a:t>vegetable oil</a:t>
            </a:r>
            <a:r>
              <a:rPr lang="en-US" sz="2800"/>
              <a:t>.  To measure shortening correctly, pack it into a dry measuring cup and then level it off with a straight edge spatula.  Using a rubber spatula will help.</a:t>
            </a:r>
          </a:p>
        </p:txBody>
      </p:sp>
      <p:sp>
        <p:nvSpPr>
          <p:cNvPr id="14342" name="AutoShape 6" descr="Z"/>
          <p:cNvSpPr>
            <a:spLocks noChangeAspect="1" noChangeArrowheads="1"/>
          </p:cNvSpPr>
          <p:nvPr/>
        </p:nvSpPr>
        <p:spPr bwMode="auto">
          <a:xfrm>
            <a:off x="3933825" y="2790825"/>
            <a:ext cx="1276350" cy="127635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4344" name="AutoShape 8" descr="Z"/>
          <p:cNvSpPr>
            <a:spLocks noChangeAspect="1" noChangeArrowheads="1"/>
          </p:cNvSpPr>
          <p:nvPr/>
        </p:nvSpPr>
        <p:spPr bwMode="auto">
          <a:xfrm>
            <a:off x="3933825" y="2790825"/>
            <a:ext cx="1276350" cy="127635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4346" name="AutoShape 10" descr="Z"/>
          <p:cNvSpPr>
            <a:spLocks noChangeAspect="1" noChangeArrowheads="1"/>
          </p:cNvSpPr>
          <p:nvPr/>
        </p:nvSpPr>
        <p:spPr bwMode="auto">
          <a:xfrm>
            <a:off x="3933825" y="2790825"/>
            <a:ext cx="1276350" cy="127635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4348" name="AutoShape 12" descr="Z"/>
          <p:cNvSpPr>
            <a:spLocks noChangeAspect="1" noChangeArrowheads="1"/>
          </p:cNvSpPr>
          <p:nvPr/>
        </p:nvSpPr>
        <p:spPr bwMode="auto">
          <a:xfrm>
            <a:off x="3933825" y="2790825"/>
            <a:ext cx="1276350" cy="127635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4350" name="Picture 14" descr="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352800"/>
            <a:ext cx="2667000" cy="2667000"/>
          </a:xfrm>
          <a:prstGeom prst="rect">
            <a:avLst/>
          </a:prstGeom>
          <a:noFill/>
        </p:spPr>
      </p:pic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838200" y="6096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Shortening</a:t>
            </a:r>
          </a:p>
        </p:txBody>
      </p:sp>
      <p:pic>
        <p:nvPicPr>
          <p:cNvPr id="14352" name="Picture 2" descr="http://0.tqn.com/d/housewares/1/0/q/8/kitchenaidspatulab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9718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410200" y="59436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Rubber spatula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0"/>
            <a:ext cx="86106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Margarine</a:t>
            </a:r>
          </a:p>
          <a:p>
            <a:pPr>
              <a:spcBef>
                <a:spcPct val="50000"/>
              </a:spcBef>
            </a:pPr>
            <a:r>
              <a:rPr lang="en-US" sz="2400"/>
              <a:t>On a stick of margarine and butter there are tick marks which divide the stick butter into </a:t>
            </a:r>
            <a:r>
              <a:rPr lang="en-US" sz="2400" b="1" u="sng"/>
              <a:t>tablespoons</a:t>
            </a:r>
            <a:r>
              <a:rPr lang="en-US" sz="2400"/>
              <a:t>.  When measuring margarine or butter, use the tick marks as a guide.  If it’s in a tub, spoon the margarine into a dry measuring cup, pack it down and level it off.  </a:t>
            </a:r>
          </a:p>
        </p:txBody>
      </p:sp>
      <p:pic>
        <p:nvPicPr>
          <p:cNvPr id="15366" name="Picture 6" descr="margar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352800"/>
            <a:ext cx="2381250" cy="1914525"/>
          </a:xfrm>
          <a:prstGeom prst="rect">
            <a:avLst/>
          </a:prstGeom>
          <a:noFill/>
        </p:spPr>
      </p:pic>
      <p:pic>
        <p:nvPicPr>
          <p:cNvPr id="15367" name="Picture 2" descr="http://alignedleft.com/blog/wp-content/uploads/2009/10/butt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71750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85344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Molasses</a:t>
            </a:r>
          </a:p>
          <a:p>
            <a:pPr>
              <a:spcBef>
                <a:spcPct val="50000"/>
              </a:spcBef>
            </a:pPr>
            <a:r>
              <a:rPr lang="en-US" sz="3200"/>
              <a:t>Pour the molasses into a liquid measuring cup and remove it with a rubber spatula.</a:t>
            </a:r>
          </a:p>
        </p:txBody>
      </p:sp>
      <p:pic>
        <p:nvPicPr>
          <p:cNvPr id="16389" name="Picture 4" descr="http://inplacenews.files.wordpress.com/2008/07/productslargemolas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908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2" descr="http://0.tqn.com/d/housewares/1/0/q/8/kitchenaidspatulab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5146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2" descr="http://0.tqn.com/d/housewares/1/0/q/8/kitchenaidspatulabl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 descr="Pyrex 1-c. Liquid Measuring Cu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8338" y="1066800"/>
            <a:ext cx="466566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93725" y="5221288"/>
            <a:ext cx="463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/>
              <a:t>Rubber spatula/rubber scraper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394325" y="5068888"/>
            <a:ext cx="334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/>
              <a:t>Liquid measuring cup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46125" y="268288"/>
            <a:ext cx="79787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Milk</a:t>
            </a:r>
          </a:p>
          <a:p>
            <a:r>
              <a:rPr lang="en-US" sz="2400"/>
              <a:t>Pour the milk into a liquid measuring cup and then check </a:t>
            </a:r>
          </a:p>
          <a:p>
            <a:r>
              <a:rPr lang="en-US" sz="2400"/>
              <a:t>it at eye level.  When doing this, make sure you place the </a:t>
            </a:r>
          </a:p>
          <a:p>
            <a:r>
              <a:rPr lang="en-US" sz="2400"/>
              <a:t>cup on a </a:t>
            </a:r>
            <a:r>
              <a:rPr lang="en-US" sz="2400" b="1" u="sng"/>
              <a:t>flat surface</a:t>
            </a:r>
            <a:r>
              <a:rPr lang="en-US" sz="2400"/>
              <a:t>, like a table. </a:t>
            </a:r>
          </a:p>
        </p:txBody>
      </p:sp>
      <p:pic>
        <p:nvPicPr>
          <p:cNvPr id="18438" name="Picture 6" descr="961591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38375"/>
            <a:ext cx="3352800" cy="461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8026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Vanilla</a:t>
            </a:r>
          </a:p>
          <a:p>
            <a:r>
              <a:rPr lang="en-US" sz="2800"/>
              <a:t>Pour the vanilla into a measuring spoon.  To help </a:t>
            </a:r>
          </a:p>
          <a:p>
            <a:r>
              <a:rPr lang="en-US" sz="2800"/>
              <a:t>from spilling, pour over a small bowl to catch any </a:t>
            </a:r>
          </a:p>
          <a:p>
            <a:r>
              <a:rPr lang="en-US" sz="2800"/>
              <a:t>excess.</a:t>
            </a:r>
          </a:p>
        </p:txBody>
      </p:sp>
      <p:pic>
        <p:nvPicPr>
          <p:cNvPr id="19462" name="Picture 6" descr="ttar_vanilla_extract_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67000"/>
            <a:ext cx="2952750" cy="3276600"/>
          </a:xfrm>
          <a:prstGeom prst="rect">
            <a:avLst/>
          </a:prstGeom>
          <a:noFill/>
        </p:spPr>
      </p:pic>
      <p:pic>
        <p:nvPicPr>
          <p:cNvPr id="19466" name="Picture 10" descr="vanillaextra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124200"/>
            <a:ext cx="3524250" cy="234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7525" y="65088"/>
            <a:ext cx="7369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One-half egg</a:t>
            </a:r>
          </a:p>
          <a:p>
            <a:endParaRPr lang="en-US" sz="2800" b="1"/>
          </a:p>
          <a:p>
            <a:r>
              <a:rPr lang="en-US" sz="2800"/>
              <a:t>Beat a whole egg in a bowl with a fork.  Then </a:t>
            </a:r>
          </a:p>
          <a:p>
            <a:r>
              <a:rPr lang="en-US" sz="2800"/>
              <a:t>measure out </a:t>
            </a:r>
            <a:r>
              <a:rPr lang="en-US" sz="2800" b="1" u="sng"/>
              <a:t>two </a:t>
            </a:r>
            <a:r>
              <a:rPr lang="en-US" sz="2800"/>
              <a:t>tablespoonfuls of egg.</a:t>
            </a:r>
          </a:p>
        </p:txBody>
      </p:sp>
      <p:pic>
        <p:nvPicPr>
          <p:cNvPr id="20486" name="Picture 6" descr="Crack-Eggs-into-Mixing-Bow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4267200" cy="3152775"/>
          </a:xfrm>
          <a:prstGeom prst="rect">
            <a:avLst/>
          </a:prstGeom>
          <a:noFill/>
        </p:spPr>
      </p:pic>
      <p:sp>
        <p:nvSpPr>
          <p:cNvPr id="20490" name="AutoShape 10" descr="2Q=="/>
          <p:cNvSpPr>
            <a:spLocks noChangeAspect="1" noChangeArrowheads="1"/>
          </p:cNvSpPr>
          <p:nvPr/>
        </p:nvSpPr>
        <p:spPr bwMode="auto">
          <a:xfrm>
            <a:off x="3981450" y="2995613"/>
            <a:ext cx="1181100" cy="8667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0492" name="AutoShape 12" descr="2Q=="/>
          <p:cNvSpPr>
            <a:spLocks noChangeAspect="1" noChangeArrowheads="1"/>
          </p:cNvSpPr>
          <p:nvPr/>
        </p:nvSpPr>
        <p:spPr bwMode="auto">
          <a:xfrm>
            <a:off x="3981450" y="2995613"/>
            <a:ext cx="1181100" cy="8667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0494" name="AutoShape 14" descr="2Q=="/>
          <p:cNvSpPr>
            <a:spLocks noChangeAspect="1" noChangeArrowheads="1"/>
          </p:cNvSpPr>
          <p:nvPr/>
        </p:nvSpPr>
        <p:spPr bwMode="auto">
          <a:xfrm>
            <a:off x="3981450" y="2995613"/>
            <a:ext cx="1181100" cy="86677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20496" name="Picture 16" descr="400_F_3108835_71qwPdbCxXI2UjpRgig8SCR2VtM6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276600"/>
            <a:ext cx="21336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acornadvisors.com/2009_KNews/09-10-08_Bread/Images/SiftingH250wCap.jpg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304800"/>
            <a:ext cx="3581400" cy="6096000"/>
          </a:xfrm>
          <a:noFill/>
          <a:ln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038600" y="457200"/>
            <a:ext cx="48006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Flour</a:t>
            </a:r>
          </a:p>
          <a:p>
            <a:pPr>
              <a:spcBef>
                <a:spcPct val="50000"/>
              </a:spcBef>
            </a:pPr>
            <a:r>
              <a:rPr lang="en-US" sz="3000"/>
              <a:t>Flour can be sifted first with a sifter to </a:t>
            </a:r>
            <a:r>
              <a:rPr lang="en-US" sz="3000" b="1" u="sng"/>
              <a:t>break up clumps</a:t>
            </a:r>
            <a:r>
              <a:rPr lang="en-US" sz="3000"/>
              <a:t>.</a:t>
            </a:r>
          </a:p>
          <a:p>
            <a:pPr>
              <a:spcBef>
                <a:spcPct val="50000"/>
              </a:spcBef>
            </a:pPr>
            <a:r>
              <a:rPr lang="en-US" sz="3000"/>
              <a:t>Do this only when the recipe calls for sifted flour.</a:t>
            </a:r>
          </a:p>
          <a:p>
            <a:pPr>
              <a:spcBef>
                <a:spcPct val="50000"/>
              </a:spcBef>
            </a:pPr>
            <a:r>
              <a:rPr lang="en-US" sz="3000"/>
              <a:t>To measure flour correctly, pour the flour into a measuring cup using a </a:t>
            </a:r>
            <a:r>
              <a:rPr lang="en-US" sz="3000" b="1" u="sng"/>
              <a:t>spoon</a:t>
            </a:r>
            <a:r>
              <a:rPr lang="en-US" sz="3000"/>
              <a:t> and then level it off with a straight edge spatula.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2" descr="http://images.marthastewart.com/images/content/pub/everyday_food/2003Q4/08edf18_q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42672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http://www.marthastewart.com/images/content/pub/everyday_food/2003Q4/08edf19_q_l.jpg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53000" y="228600"/>
            <a:ext cx="3962400" cy="5181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2" descr="http://images.knifecenter.com/knifecenter/forschner/images/405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42900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 descr="http://www.acornadvisors.com/2009_KNews/09-10-08_Bread/Images/SiftingH250wCap.jpg"/>
          <p:cNvPicPr>
            <a:picLocks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3949700" cy="6477000"/>
          </a:xfrm>
          <a:noFill/>
          <a:ln/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343400" y="304800"/>
            <a:ext cx="48006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ym typeface="Wingdings" pitchFamily="2" charset="2"/>
              </a:rPr>
              <a:t></a:t>
            </a:r>
            <a:r>
              <a:rPr lang="en-US" sz="3200"/>
              <a:t>  </a:t>
            </a:r>
            <a:r>
              <a:rPr lang="en-US" sz="3200" b="1" u="sng"/>
              <a:t>sifter</a:t>
            </a:r>
            <a:endParaRPr lang="en-US" sz="3200"/>
          </a:p>
          <a:p>
            <a:pPr>
              <a:spcBef>
                <a:spcPct val="50000"/>
              </a:spcBef>
            </a:pPr>
            <a:r>
              <a:rPr lang="en-US" sz="2800"/>
              <a:t>(Never ever get a sifter wet.  Doing so will ruin it.)</a:t>
            </a:r>
            <a:endParaRPr lang="en-US" sz="2800" b="1" u="sng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038600" y="3886200"/>
            <a:ext cx="297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/>
              <a:t>straight edge spatula</a:t>
            </a:r>
            <a:r>
              <a:rPr lang="en-US" sz="3200"/>
              <a:t>   </a:t>
            </a:r>
            <a:r>
              <a:rPr lang="en-US" sz="3200">
                <a:sym typeface="Wingdings" pitchFamily="2" charset="2"/>
              </a:rPr>
              <a:t></a:t>
            </a:r>
            <a:endParaRPr lang="en-US" sz="3200" b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2" descr="http://www.deenaszoo.com/Winemaking-2005/Sm-74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04800"/>
            <a:ext cx="25146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0"/>
            <a:ext cx="5715000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Granulated Sugar</a:t>
            </a:r>
          </a:p>
          <a:p>
            <a:pPr>
              <a:spcBef>
                <a:spcPct val="50000"/>
              </a:spcBef>
            </a:pPr>
            <a:r>
              <a:rPr lang="en-US" sz="3200"/>
              <a:t>To measure sugar correctly, dip your measuring cup into the container or bag and scoop out the sugar.  Then use a straight edge spatula to level off.</a:t>
            </a:r>
          </a:p>
        </p:txBody>
      </p:sp>
      <p:pic>
        <p:nvPicPr>
          <p:cNvPr id="6150" name="Picture 4" descr="http://0.tqn.com/d/busycooks/1/0/L/j/flour6pi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657600"/>
            <a:ext cx="3810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Sug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1480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267200" y="0"/>
            <a:ext cx="4876800" cy="618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Confectioner’s Sugar</a:t>
            </a:r>
          </a:p>
          <a:p>
            <a:pPr>
              <a:spcBef>
                <a:spcPct val="50000"/>
              </a:spcBef>
            </a:pPr>
            <a:r>
              <a:rPr lang="en-US" sz="3200"/>
              <a:t>This kind of sugar is also known as </a:t>
            </a:r>
            <a:r>
              <a:rPr lang="en-US" sz="3200" b="1" u="sng"/>
              <a:t>powdered sugar</a:t>
            </a:r>
            <a:r>
              <a:rPr lang="en-US" sz="3200"/>
              <a:t>.  To measure the confectioner’s sugar correctly, remove any clumps by pressing the sugar through a </a:t>
            </a:r>
            <a:r>
              <a:rPr lang="en-US" sz="3200" b="1" u="sng"/>
              <a:t>sieve</a:t>
            </a:r>
            <a:r>
              <a:rPr lang="en-US" sz="3200"/>
              <a:t>.  Then spoon sugar into a dry measuring cup and level it off with a straight edge spatula.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2" descr="http://fr.academic.ru/pictures/frwiki/83/Sie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752600"/>
            <a:ext cx="50292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733800" y="54102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/>
              <a:t>sieve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7200" y="152400"/>
            <a:ext cx="83820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Brown Sugar</a:t>
            </a:r>
          </a:p>
          <a:p>
            <a:pPr>
              <a:spcBef>
                <a:spcPct val="50000"/>
              </a:spcBef>
            </a:pPr>
            <a:r>
              <a:rPr lang="en-US" sz="3600"/>
              <a:t>To measure brown sugar correctly, you need to </a:t>
            </a:r>
            <a:r>
              <a:rPr lang="en-US" sz="3600" b="1" u="sng"/>
              <a:t>pack</a:t>
            </a:r>
            <a:r>
              <a:rPr lang="en-US" sz="3600"/>
              <a:t> it down into a dry measuring cup and then level it off using a straight edge spatula.</a:t>
            </a:r>
          </a:p>
        </p:txBody>
      </p:sp>
      <p:pic>
        <p:nvPicPr>
          <p:cNvPr id="9230" name="Picture 14" descr="measure-soft-ingredients-200X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81400"/>
            <a:ext cx="2514600" cy="2819400"/>
          </a:xfrm>
          <a:prstGeom prst="rect">
            <a:avLst/>
          </a:prstGeom>
          <a:noFill/>
        </p:spPr>
      </p:pic>
      <p:pic>
        <p:nvPicPr>
          <p:cNvPr id="9231" name="Picture 15" descr="brown_sugar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733800"/>
            <a:ext cx="31242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7" name="Picture 3" descr="02325466517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7750" y="2057400"/>
            <a:ext cx="4286250" cy="4286250"/>
          </a:xfrm>
          <a:noFill/>
          <a:ln/>
        </p:spPr>
      </p:pic>
      <p:pic>
        <p:nvPicPr>
          <p:cNvPr id="21508" name="Picture 4" descr="brown_sugar_recip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09800"/>
            <a:ext cx="35052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388</Words>
  <Application>Microsoft Office PowerPoint</Application>
  <PresentationFormat>On-screen Show (4:3)</PresentationFormat>
  <Paragraphs>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Default Design</vt:lpstr>
      <vt:lpstr>Measuring Basics II  Class Notes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McCluer North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Field.Bethany</dc:creator>
  <cp:lastModifiedBy>AOliver</cp:lastModifiedBy>
  <cp:revision>13</cp:revision>
  <dcterms:created xsi:type="dcterms:W3CDTF">2010-08-16T17:10:40Z</dcterms:created>
  <dcterms:modified xsi:type="dcterms:W3CDTF">2010-11-02T19:56:33Z</dcterms:modified>
</cp:coreProperties>
</file>