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F34A4-E2BC-4B0A-91C6-ACC6B20CE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6CD9E-1927-4CB4-A513-A3C4B4A1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4515D-E264-4734-B3FE-ABA1245D8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726BB1-D13D-45D8-B13B-09C2D05DD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3627E-E99F-4837-B5D6-AF0EDD15B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5320-6447-4CBE-8D4B-0047A799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87D6-E614-47E3-8C80-F3C11BFC5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230FC-082B-40D7-AE34-397B417E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772E-6998-4800-9A6A-DF92148A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37F2-4568-42D5-96D4-12089F94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9FC4-DFB6-4B57-9F71-2B1439DBA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676B-6071-48C2-B946-DE03434FB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A5F4D-C6B2-46CD-A54D-E26A84C26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8CF-F81E-4206-9812-11855F91C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B5E2D-F3A8-49F3-9C27-BE45C23C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093088-F7D9-42C2-9849-486BDD60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164A8-C17B-4433-9B9B-D829F228D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0F64A-A282-4086-A041-EFFC42AD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7538-00C1-408A-B2DE-C4811D076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3A42-34FB-4FF9-9333-7A0A1ACD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E2F9-5D08-49C6-8AFE-4F8918B5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B7DC7-44AE-44ED-87FC-786AA5DAB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752D-1E44-4328-ACE7-AD88C27EE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DEB74-2520-4D3B-B98A-1C44C1098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2277E-5446-4B3E-A7BF-24945AB6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168A-E3E0-4984-8A05-7067EE32D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09D7-C660-47B6-92AF-CDDBF20C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45A8CC-FBAA-4C5F-94C5-51489B710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F0889-A6E4-4ACF-8A1C-39312A065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E5EE-347F-45D9-8244-52F21B04E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8999C-A323-4322-A993-DD7821C3E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5C63-9760-43FE-8029-2926D47DD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7EF95-F6BD-43B5-9D46-83A4D942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F5F0-1164-4D1C-AEB5-D1524C1DF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89763-AA5E-41F5-8144-E362C4B93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4C9BC-0912-4914-B0E7-6934AFB3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3E709-A164-4D00-8AA4-B8A4BEE4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D31C-9028-4A93-A961-FD960D89D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CCDD6-7B10-4C70-AAD9-17A73C0F0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79EC-D286-4658-875E-6D87185B1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F35C0-52DC-4F85-9B27-16F399D64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00BD-F3F9-4018-835E-BE83681E5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4C143-0F31-4368-AAB9-49EED9CB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736B-DBA6-4A46-B1CA-26A9D280C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51A7727-B85D-4D74-B063-10ED41089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4315CE4-EE60-4DC6-A913-A6B30D187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97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7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7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8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8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9784848C-8B21-435C-9686-E611C2100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BD53C029-AB6B-4800-AB21-90096693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086600" cy="3429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Rounded MT Bold"/>
              </a:rPr>
              <a:t>Values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0" smtClean="0"/>
              <a:t>Values and Behaviors: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Happiness comes from letting values decide your behavior and goals.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Values can change over a life-time as your experiences change your view.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Types of Values: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r>
              <a:rPr lang="en-US" b="1" smtClean="0"/>
              <a:t>Moral </a:t>
            </a: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Material 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Aesthetic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Intrinsic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Extrinsic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Universal/American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smtClean="0"/>
              <a:t>Group specific values</a:t>
            </a:r>
            <a:r>
              <a:rPr lang="en-US" smtClean="0"/>
              <a:t>  </a:t>
            </a:r>
          </a:p>
          <a:p>
            <a:pPr algn="ctr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latin typeface="Bradley Hand ITC" pitchFamily="66" charset="0"/>
              </a:rPr>
              <a:t>“If you stand for nothing.</a:t>
            </a:r>
            <a:br>
              <a:rPr lang="en-US" sz="6000" b="1" smtClean="0">
                <a:latin typeface="Bradley Hand ITC" pitchFamily="66" charset="0"/>
              </a:rPr>
            </a:br>
            <a:r>
              <a:rPr lang="en-US" sz="6000" b="1" smtClean="0">
                <a:latin typeface="Bradley Hand ITC" pitchFamily="66" charset="0"/>
              </a:rPr>
              <a:t>  </a:t>
            </a:r>
            <a:br>
              <a:rPr lang="en-US" sz="6000" b="1" smtClean="0">
                <a:latin typeface="Bradley Hand ITC" pitchFamily="66" charset="0"/>
              </a:rPr>
            </a:br>
            <a:r>
              <a:rPr lang="en-US" sz="6000" b="1" smtClean="0">
                <a:latin typeface="Bradley Hand ITC" pitchFamily="66" charset="0"/>
              </a:rPr>
              <a:t>You fall for anything.”</a:t>
            </a:r>
            <a:r>
              <a:rPr lang="en-US" sz="4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smtClean="0"/>
              <a:t> </a:t>
            </a:r>
            <a:r>
              <a:rPr lang="en-US" sz="5400" b="1" smtClean="0">
                <a:latin typeface="Tempus Sans ITC" pitchFamily="82" charset="0"/>
              </a:rPr>
              <a:t>“It’s not doing things </a:t>
            </a:r>
          </a:p>
          <a:p>
            <a:pPr algn="ctr" eaLnBrk="1" hangingPunct="1">
              <a:buFontTx/>
              <a:buNone/>
              <a:defRPr/>
            </a:pPr>
            <a:r>
              <a:rPr lang="en-US" sz="5400" b="1" smtClean="0">
                <a:latin typeface="Tempus Sans ITC" pitchFamily="82" charset="0"/>
              </a:rPr>
              <a:t>right, </a:t>
            </a:r>
          </a:p>
          <a:p>
            <a:pPr algn="ctr" eaLnBrk="1" hangingPunct="1">
              <a:buFontTx/>
              <a:buNone/>
              <a:defRPr/>
            </a:pPr>
            <a:r>
              <a:rPr lang="en-US" sz="5400" b="1" smtClean="0">
                <a:latin typeface="Tempus Sans ITC" pitchFamily="82" charset="0"/>
              </a:rPr>
              <a:t>but doing the right things.</a:t>
            </a:r>
            <a:r>
              <a:rPr lang="en-US" sz="5400" smtClean="0">
                <a:latin typeface="Tempus Sans ITC" pitchFamily="82" charset="0"/>
              </a:rPr>
              <a:t> “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/>
              <a:t>Assignment</a:t>
            </a:r>
            <a:r>
              <a:rPr lang="en-US" smtClean="0"/>
              <a:t>:  list at least five values in each of the following areas.</a:t>
            </a:r>
          </a:p>
          <a:p>
            <a:pPr eaLnBrk="1" hangingPunct="1">
              <a:buFontTx/>
              <a:buNone/>
            </a:pPr>
            <a:r>
              <a:rPr lang="en-US" smtClean="0"/>
              <a:t>			Social</a:t>
            </a:r>
          </a:p>
          <a:p>
            <a:pPr eaLnBrk="1" hangingPunct="1">
              <a:buFontTx/>
              <a:buNone/>
            </a:pPr>
            <a:r>
              <a:rPr lang="en-US" smtClean="0"/>
              <a:t>			Moral</a:t>
            </a:r>
          </a:p>
          <a:p>
            <a:pPr eaLnBrk="1" hangingPunct="1">
              <a:buFontTx/>
              <a:buNone/>
            </a:pPr>
            <a:r>
              <a:rPr lang="en-US" smtClean="0"/>
              <a:t>			Intellectual</a:t>
            </a:r>
          </a:p>
          <a:p>
            <a:pPr eaLnBrk="1" hangingPunct="1">
              <a:buFontTx/>
              <a:buNone/>
            </a:pPr>
            <a:r>
              <a:rPr lang="en-US" smtClean="0"/>
              <a:t>			Family</a:t>
            </a:r>
          </a:p>
          <a:p>
            <a:pPr eaLnBrk="1" hangingPunct="1">
              <a:buFontTx/>
              <a:buNone/>
            </a:pPr>
            <a:r>
              <a:rPr lang="en-US" smtClean="0"/>
              <a:t>			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What is a value?</a:t>
            </a:r>
            <a:r>
              <a:rPr lang="en-US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Qualities, characteristics, or ideas about which we feel strongly.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Our values affect our decisions, goals and behavior.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 belief or feeling that someone or something is worthwhile.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Values define what is of worth, what is beneficial, and what is harmful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Values are standards to guide your action, judgments, and attitudes.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You have been given a check for $1000.00 to do whatever you like with it.  What would you do with it?</a:t>
            </a:r>
          </a:p>
          <a:p>
            <a:pPr lvl="2" eaLnBrk="1" hangingPunct="1">
              <a:defRPr/>
            </a:pPr>
            <a:r>
              <a:rPr lang="en-US" smtClean="0"/>
              <a:t>Share with the class what you would do with it.</a:t>
            </a:r>
          </a:p>
          <a:p>
            <a:pPr lvl="2" eaLnBrk="1" hangingPunct="1">
              <a:defRPr/>
            </a:pPr>
            <a:endParaRPr lang="en-US" smtClean="0"/>
          </a:p>
          <a:p>
            <a:pPr lvl="2" eaLnBrk="1" hangingPunct="1"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Conclusion:</a:t>
            </a:r>
          </a:p>
          <a:p>
            <a:pPr eaLnBrk="1" hangingPunct="1">
              <a:defRPr/>
            </a:pPr>
            <a:r>
              <a:rPr lang="en-US" b="1" smtClean="0"/>
              <a:t>What you spend the money on has everything to do with what you value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4000" smtClean="0"/>
              <a:t>What things did you do during the past week.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7575"/>
            <a:ext cx="8229600" cy="39385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you choose to do with your time also has everything to do with what you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Hypocrite – One who subscribes to one set of values, and does another.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Immaturity  - One who has not identified his values.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92463"/>
            <a:ext cx="4033838" cy="2933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Immaturity:</a:t>
            </a:r>
          </a:p>
          <a:p>
            <a:pPr lvl="1" eaLnBrk="1" hangingPunct="1">
              <a:defRPr/>
            </a:pPr>
            <a:r>
              <a:rPr lang="en-US" smtClean="0"/>
              <a:t>Unclear values</a:t>
            </a:r>
          </a:p>
          <a:p>
            <a:pPr lvl="1" eaLnBrk="1" hangingPunct="1">
              <a:defRPr/>
            </a:pPr>
            <a:r>
              <a:rPr lang="en-US" smtClean="0"/>
              <a:t>Drifters</a:t>
            </a:r>
          </a:p>
          <a:p>
            <a:pPr lvl="1" eaLnBrk="1" hangingPunct="1">
              <a:defRPr/>
            </a:pPr>
            <a:r>
              <a:rPr lang="en-US" smtClean="0"/>
              <a:t>Flighty</a:t>
            </a:r>
          </a:p>
          <a:p>
            <a:pPr lvl="1" eaLnBrk="1" hangingPunct="1">
              <a:defRPr/>
            </a:pPr>
            <a:r>
              <a:rPr lang="en-US" smtClean="0"/>
              <a:t>Uncertain</a:t>
            </a:r>
          </a:p>
          <a:p>
            <a:pPr lvl="1" eaLnBrk="1" hangingPunct="1">
              <a:defRPr/>
            </a:pPr>
            <a:r>
              <a:rPr lang="en-US" smtClean="0"/>
              <a:t>Apathetic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3192463"/>
            <a:ext cx="4033837" cy="2933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Maturity</a:t>
            </a:r>
          </a:p>
          <a:p>
            <a:pPr lvl="1" eaLnBrk="1" hangingPunct="1">
              <a:defRPr/>
            </a:pPr>
            <a:r>
              <a:rPr lang="en-US" smtClean="0"/>
              <a:t>Clear values</a:t>
            </a:r>
          </a:p>
          <a:p>
            <a:pPr lvl="1" eaLnBrk="1" hangingPunct="1">
              <a:defRPr/>
            </a:pPr>
            <a:r>
              <a:rPr lang="en-US" smtClean="0"/>
              <a:t>Life of purpose</a:t>
            </a:r>
          </a:p>
          <a:p>
            <a:pPr lvl="1" eaLnBrk="1" hangingPunct="1">
              <a:defRPr/>
            </a:pPr>
            <a:r>
              <a:rPr lang="en-US" smtClean="0"/>
              <a:t>Meaning and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  <p:bldP spid="92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Direction: </a:t>
            </a:r>
            <a:br>
              <a:rPr lang="en-US" sz="4000" smtClean="0"/>
            </a:br>
            <a:r>
              <a:rPr lang="en-US" sz="3600" smtClean="0"/>
              <a:t>Values – Goals – Behavior – Self-value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Values give direction and consistency to behavior.</a:t>
            </a:r>
          </a:p>
          <a:p>
            <a:pPr eaLnBrk="1" hangingPunct="1">
              <a:defRPr/>
            </a:pPr>
            <a:r>
              <a:rPr lang="en-US" smtClean="0"/>
              <a:t>Values help you know what to and not to make time for.</a:t>
            </a:r>
          </a:p>
          <a:p>
            <a:pPr eaLnBrk="1" hangingPunct="1">
              <a:defRPr/>
            </a:pPr>
            <a:r>
              <a:rPr lang="en-US" smtClean="0"/>
              <a:t>Values establish a relationship between you and the world.</a:t>
            </a:r>
          </a:p>
          <a:p>
            <a:pPr eaLnBrk="1" hangingPunct="1">
              <a:defRPr/>
            </a:pPr>
            <a:r>
              <a:rPr lang="en-US" smtClean="0"/>
              <a:t>Values set the direction for one’s life. 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0" smtClean="0"/>
              <a:t>Where do we get values?</a:t>
            </a:r>
            <a:br>
              <a:rPr lang="en-US" sz="4000" b="0" smtClean="0"/>
            </a:br>
            <a:endParaRPr lang="en-US" sz="4000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our homes,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school,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society,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friends,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TV,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church,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music,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books,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families,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smtClean="0"/>
          </a:p>
          <a:p>
            <a:pPr eaLnBrk="1" hangingPunct="1">
              <a:lnSpc>
                <a:spcPct val="90000"/>
              </a:lnSpc>
              <a:defRPr/>
            </a:pP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culture,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employers,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 time-period in which you were raised (70’s anti-establishment, peace, individuality.  80’s money, prestige, don’t get caught, etc.  90’s earth, green peace, health and fitness), etc.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Your age will greatly influence your values.  Different people and things influence you at different ages: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Ages 1-7 --- parents</a:t>
            </a:r>
          </a:p>
          <a:p>
            <a:pPr eaLnBrk="1" hangingPunct="1">
              <a:defRPr/>
            </a:pPr>
            <a:r>
              <a:rPr lang="en-US" smtClean="0"/>
              <a:t>Ages 8-13 --- teachers, heroes (sports, rocks, TV)</a:t>
            </a:r>
          </a:p>
          <a:p>
            <a:pPr eaLnBrk="1" hangingPunct="1">
              <a:defRPr/>
            </a:pPr>
            <a:r>
              <a:rPr lang="en-US" smtClean="0"/>
              <a:t>Ages 14-20 --- peers (values because of peers or peers because of values?)</a:t>
            </a:r>
          </a:p>
          <a:p>
            <a:pPr eaLnBrk="1" hangingPunct="1">
              <a:defRPr/>
            </a:pPr>
            <a:r>
              <a:rPr lang="en-US" smtClean="0"/>
              <a:t>Ages 21+ your values are established, but you may test your values from time to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smtClean="0"/>
              <a:t>Value versus Facts: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Values are things we feel “should”, “ought”, or “are supposed to” influence our lives.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VALUE:  All people should be active in a specific religion.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VALUE:  The best time to buy clothing is when the price is discounted.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A value is a statement of one’s personal beliefs. 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Facts simply state what actually are.  It is easy to  confuse values with facts.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FACT:  Many people are active in a specific religion.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FACT:  The most economical time to buy clothing is when the seasons change and the price is reduced.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A fact is established by observation and measurement.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449</Words>
  <Application>Microsoft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Times New Roman</vt:lpstr>
      <vt:lpstr>Arial</vt:lpstr>
      <vt:lpstr>Tahoma</vt:lpstr>
      <vt:lpstr>Wingdings</vt:lpstr>
      <vt:lpstr>Calibri</vt:lpstr>
      <vt:lpstr>Garamond</vt:lpstr>
      <vt:lpstr>Comic Sans MS</vt:lpstr>
      <vt:lpstr>Bradley Hand ITC</vt:lpstr>
      <vt:lpstr>Tempus Sans ITC</vt:lpstr>
      <vt:lpstr>Ocean</vt:lpstr>
      <vt:lpstr>Stream</vt:lpstr>
      <vt:lpstr>Balance</vt:lpstr>
      <vt:lpstr>Crayons</vt:lpstr>
      <vt:lpstr>Slide 1</vt:lpstr>
      <vt:lpstr>What is a value? </vt:lpstr>
      <vt:lpstr>Slide 3</vt:lpstr>
      <vt:lpstr>What things did you do during the past week.  </vt:lpstr>
      <vt:lpstr>  Hypocrite – One who subscribes to one set of values, and does another.  Immaturity  - One who has not identified his values.</vt:lpstr>
      <vt:lpstr>Direction:  Values – Goals – Behavior – Self-value </vt:lpstr>
      <vt:lpstr>Where do we get values? </vt:lpstr>
      <vt:lpstr>  Your age will greatly influence your values.  Different people and things influence you at different ages: </vt:lpstr>
      <vt:lpstr>Value versus Facts: </vt:lpstr>
      <vt:lpstr>Values and Behaviors: </vt:lpstr>
      <vt:lpstr>Types of Values:</vt:lpstr>
      <vt:lpstr>“If you stand for nothing.    You fall for anything.” 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aoliver</cp:lastModifiedBy>
  <cp:revision>1</cp:revision>
  <dcterms:created xsi:type="dcterms:W3CDTF">1601-01-01T00:00:00Z</dcterms:created>
  <dcterms:modified xsi:type="dcterms:W3CDTF">2013-04-08T13:43:12Z</dcterms:modified>
</cp:coreProperties>
</file>